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85" r:id="rId4"/>
    <p:sldId id="280" r:id="rId5"/>
    <p:sldId id="257" r:id="rId6"/>
    <p:sldId id="261" r:id="rId7"/>
    <p:sldId id="262" r:id="rId8"/>
    <p:sldId id="288" r:id="rId9"/>
    <p:sldId id="264" r:id="rId10"/>
    <p:sldId id="265" r:id="rId11"/>
    <p:sldId id="267" r:id="rId12"/>
    <p:sldId id="268" r:id="rId13"/>
    <p:sldId id="269" r:id="rId14"/>
    <p:sldId id="271" r:id="rId15"/>
    <p:sldId id="275" r:id="rId16"/>
    <p:sldId id="277" r:id="rId17"/>
    <p:sldId id="295" r:id="rId18"/>
    <p:sldId id="299" r:id="rId19"/>
    <p:sldId id="286" r:id="rId20"/>
    <p:sldId id="290" r:id="rId21"/>
    <p:sldId id="291" r:id="rId22"/>
    <p:sldId id="292" r:id="rId23"/>
    <p:sldId id="293" r:id="rId24"/>
    <p:sldId id="298" r:id="rId25"/>
    <p:sldId id="294" r:id="rId26"/>
    <p:sldId id="297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E259DBE-413B-409B-94CC-6540B14596A5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B3A96C-D5AB-417B-B3EB-7FCABF65F4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ext.colostate.edu/pubs/garden/gardimg/07703F04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5/5a/Checkmark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5/5a/Checkmark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bio.miami.edu/dana/160/woodystemlayers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5/5a/Checkmark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5/5a/Checkmark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5/5a/Checkmark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5/5a/Checkmark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572428" cy="3071834"/>
          </a:xfrm>
        </p:spPr>
        <p:txBody>
          <a:bodyPr>
            <a:noAutofit/>
          </a:bodyPr>
          <a:lstStyle/>
          <a:p>
            <a:pPr algn="ctr"/>
            <a:r>
              <a:rPr sz="5700" dirty="0" smtClean="0">
                <a:solidFill>
                  <a:srgbClr val="C00000"/>
                </a:solidFill>
              </a:rPr>
              <a:t>Kingdom Plantae: </a:t>
            </a:r>
            <a:r>
              <a:rPr sz="5700" dirty="0" smtClean="0">
                <a:solidFill>
                  <a:srgbClr val="C00000"/>
                </a:solidFill>
              </a:rPr>
              <a:t/>
            </a:r>
            <a:br>
              <a:rPr sz="5700" dirty="0" smtClean="0">
                <a:solidFill>
                  <a:srgbClr val="C00000"/>
                </a:solidFill>
              </a:rPr>
            </a:br>
            <a:r>
              <a:rPr sz="4700" dirty="0" smtClean="0">
                <a:solidFill>
                  <a:srgbClr val="C00000"/>
                </a:solidFill>
              </a:rPr>
              <a:t>structure  and Function</a:t>
            </a:r>
            <a:br>
              <a:rPr sz="4700" dirty="0" smtClean="0">
                <a:solidFill>
                  <a:srgbClr val="C00000"/>
                </a:solidFill>
              </a:rPr>
            </a:br>
            <a:endParaRPr lang="en-US" sz="47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t.colostate.edu/pubs/garden/gardimg/07703F04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71472" y="276137"/>
            <a:ext cx="7761735" cy="60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1643050"/>
            <a:ext cx="13573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chemeClr val="bg1"/>
                </a:solidFill>
              </a:rPr>
              <a:t>Monocot 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1785926"/>
            <a:ext cx="13573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chemeClr val="bg1"/>
                </a:solidFill>
              </a:rPr>
              <a:t>Dicot</a:t>
            </a:r>
            <a:r>
              <a:rPr lang="en-US" sz="2100" b="1" dirty="0" smtClean="0">
                <a:solidFill>
                  <a:schemeClr val="bg1"/>
                </a:solidFill>
              </a:rPr>
              <a:t> </a:t>
            </a:r>
            <a:endParaRPr lang="en-US" sz="2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300" b="1" dirty="0" smtClean="0"/>
              <a:t>Stem Functions</a:t>
            </a:r>
            <a:endParaRPr lang="en-CA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pPr lvl="0"/>
            <a:r>
              <a:rPr lang="en-US" sz="2900" dirty="0" smtClean="0"/>
              <a:t>To hold leaves up to the sunlight (structural support)</a:t>
            </a:r>
            <a:endParaRPr lang="en-CA" sz="2900" dirty="0" smtClean="0"/>
          </a:p>
          <a:p>
            <a:pPr lvl="0"/>
            <a:r>
              <a:rPr lang="en-US" sz="2900" dirty="0" smtClean="0"/>
              <a:t>To transport/conduct various substances between the roots and the leaves</a:t>
            </a:r>
          </a:p>
          <a:p>
            <a:pPr>
              <a:lnSpc>
                <a:spcPct val="90000"/>
              </a:lnSpc>
            </a:pPr>
            <a:r>
              <a:rPr lang="en-CA" sz="2900" dirty="0" smtClean="0">
                <a:latin typeface="Trebuchet MS" pitchFamily="34" charset="0"/>
              </a:rPr>
              <a:t>Food Storage ( Example: Irish potato tubers)</a:t>
            </a:r>
          </a:p>
          <a:p>
            <a:pPr>
              <a:lnSpc>
                <a:spcPct val="90000"/>
              </a:lnSpc>
            </a:pPr>
            <a:r>
              <a:rPr lang="en-CA" sz="2900" dirty="0" smtClean="0">
                <a:latin typeface="Trebuchet MS" pitchFamily="34" charset="0"/>
              </a:rPr>
              <a:t>Protection (Example – thorns)</a:t>
            </a:r>
          </a:p>
          <a:p>
            <a:pPr>
              <a:lnSpc>
                <a:spcPct val="90000"/>
              </a:lnSpc>
            </a:pPr>
            <a:r>
              <a:rPr lang="en-CA" sz="2900" dirty="0" smtClean="0">
                <a:latin typeface="Trebuchet MS" pitchFamily="34" charset="0"/>
              </a:rPr>
              <a:t>Photosynthesis usually seen with green stems</a:t>
            </a:r>
          </a:p>
          <a:p>
            <a:pPr lvl="0"/>
            <a:endParaRPr lang="en-CA" dirty="0" smtClean="0"/>
          </a:p>
          <a:p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142852"/>
            <a:ext cx="492098" cy="41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143000"/>
          </a:xfrm>
        </p:spPr>
        <p:txBody>
          <a:bodyPr>
            <a:normAutofit/>
          </a:bodyPr>
          <a:lstStyle/>
          <a:p>
            <a:r>
              <a:rPr lang="en-US" sz="5100" b="1" dirty="0" smtClean="0"/>
              <a:t>Two main types of stems</a:t>
            </a:r>
            <a:endParaRPr lang="en-CA" sz="5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7467600" cy="2043114"/>
          </a:xfrm>
        </p:spPr>
        <p:txBody>
          <a:bodyPr/>
          <a:lstStyle/>
          <a:p>
            <a:pPr marL="604838" lvl="2" indent="-514350">
              <a:buFont typeface="+mj-lt"/>
              <a:buAutoNum type="alphaUcPeriod"/>
            </a:pPr>
            <a:r>
              <a:rPr lang="en-US" sz="3300" dirty="0" smtClean="0"/>
              <a:t>Herbaceous Stems</a:t>
            </a:r>
          </a:p>
          <a:p>
            <a:pPr marL="604838" lvl="2" indent="-514350">
              <a:buFont typeface="+mj-lt"/>
              <a:buAutoNum type="alphaUcPeriod"/>
            </a:pPr>
            <a:r>
              <a:rPr lang="en-US" sz="3300" dirty="0" smtClean="0"/>
              <a:t>Woody Stems</a:t>
            </a:r>
            <a:endParaRPr lang="en-CA" sz="33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85720" y="571481"/>
          <a:ext cx="8501122" cy="306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429156"/>
              </a:tblGrid>
              <a:tr h="45033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Herbaceous Stems </a:t>
                      </a:r>
                      <a:endParaRPr lang="en-CA" sz="2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700" dirty="0" smtClean="0"/>
                        <a:t>Woody Stems</a:t>
                      </a:r>
                      <a:endParaRPr lang="en-CA" sz="2700" dirty="0"/>
                    </a:p>
                  </a:txBody>
                  <a:tcPr/>
                </a:tc>
              </a:tr>
              <a:tr h="2407190">
                <a:tc>
                  <a:txBody>
                    <a:bodyPr/>
                    <a:lstStyle/>
                    <a:p>
                      <a:pPr marL="269875" lvl="0" indent="-269875">
                        <a:buFont typeface="Courier New" pitchFamily="49" charset="0"/>
                        <a:buChar char="o"/>
                      </a:pP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stems</a:t>
                      </a:r>
                      <a:endParaRPr kumimoji="0" lang="en-CA" sz="2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lvl="0" indent="-269875">
                        <a:buFont typeface="Courier New" pitchFamily="49" charset="0"/>
                        <a:buChar char="o"/>
                      </a:pP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not survive</a:t>
                      </a: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winter</a:t>
                      </a:r>
                      <a:endParaRPr kumimoji="0" lang="en-CA" sz="2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lvl="0" indent="-269875">
                        <a:buFont typeface="Courier New" pitchFamily="49" charset="0"/>
                        <a:buChar char="o"/>
                      </a:pP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Re-grow</a:t>
                      </a: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each year</a:t>
                      </a:r>
                    </a:p>
                    <a:p>
                      <a:pPr marL="269875" lvl="0" indent="-269875">
                        <a:buFont typeface="Courier New" pitchFamily="49" charset="0"/>
                        <a:buChar char="o"/>
                      </a:pP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Example: tulips</a:t>
                      </a:r>
                      <a:endParaRPr kumimoji="0" lang="en-CA" sz="2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A" sz="2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9875" lvl="0" indent="-269875">
                        <a:buFont typeface="Courier New" pitchFamily="49" charset="0"/>
                        <a:buChar char="o"/>
                      </a:pP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Consist of </a:t>
                      </a: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tough</a:t>
                      </a: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hard tissues</a:t>
                      </a: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called </a:t>
                      </a: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wood</a:t>
                      </a:r>
                      <a:endParaRPr kumimoji="0" lang="en-CA" sz="2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lvl="0" indent="-269875">
                        <a:buFont typeface="Courier New" pitchFamily="49" charset="0"/>
                        <a:buChar char="o"/>
                      </a:pP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Survive</a:t>
                      </a: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winter</a:t>
                      </a:r>
                      <a:endParaRPr kumimoji="0" lang="en-CA" sz="2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9875" lvl="0" indent="-269875">
                        <a:buFont typeface="Courier New" pitchFamily="49" charset="0"/>
                        <a:buChar char="o"/>
                      </a:pP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Examples: </a:t>
                      </a: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trees</a:t>
                      </a: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27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shrubs</a:t>
                      </a:r>
                      <a:r>
                        <a:rPr kumimoji="0" lang="en-US" sz="2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CA" sz="2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A" sz="2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142852"/>
            <a:ext cx="492098" cy="41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age result for tul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106007" cy="25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57" y="3861048"/>
            <a:ext cx="3930844" cy="261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829576" cy="1143000"/>
          </a:xfrm>
        </p:spPr>
        <p:txBody>
          <a:bodyPr>
            <a:normAutofit/>
          </a:bodyPr>
          <a:lstStyle/>
          <a:p>
            <a:r>
              <a:rPr lang="en-CA" sz="4300" b="1" dirty="0" smtClean="0"/>
              <a:t>Cross Section of a Woody Stem</a:t>
            </a:r>
            <a:endParaRPr lang="en-CA" sz="4300" b="1" dirty="0"/>
          </a:p>
        </p:txBody>
      </p:sp>
      <p:pic>
        <p:nvPicPr>
          <p:cNvPr id="26626" name="Picture 2" descr="http://www.bio.miami.edu/dana/160/woodystemlayers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142976" y="1428736"/>
            <a:ext cx="64008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100" b="1" dirty="0" smtClean="0"/>
              <a:t>Leaf Functions </a:t>
            </a:r>
            <a:endParaRPr lang="en-CA" sz="5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700" dirty="0" smtClean="0"/>
              <a:t>Primary site of </a:t>
            </a:r>
            <a:r>
              <a:rPr lang="en-US" sz="3700" u="sng" dirty="0" smtClean="0"/>
              <a:t>photosynthesis</a:t>
            </a:r>
            <a:endParaRPr lang="en-CA" sz="3700" dirty="0" smtClean="0"/>
          </a:p>
          <a:p>
            <a:pPr lvl="0"/>
            <a:r>
              <a:rPr lang="en-US" sz="3700" dirty="0" smtClean="0"/>
              <a:t>Must be able to:</a:t>
            </a:r>
            <a:endParaRPr lang="en-CA" sz="3700" dirty="0" smtClean="0"/>
          </a:p>
          <a:p>
            <a:pPr lvl="2"/>
            <a:r>
              <a:rPr lang="en-US" sz="2700" u="sng" dirty="0" smtClean="0"/>
              <a:t>Capture sunlight</a:t>
            </a:r>
            <a:endParaRPr lang="en-CA" sz="2700" dirty="0" smtClean="0"/>
          </a:p>
          <a:p>
            <a:pPr lvl="2"/>
            <a:r>
              <a:rPr lang="en-US" sz="2700" u="sng" dirty="0" smtClean="0"/>
              <a:t>Be able to carry out gas exchange</a:t>
            </a:r>
            <a:endParaRPr lang="en-CA" sz="2700" dirty="0" smtClean="0"/>
          </a:p>
          <a:p>
            <a:pPr lvl="2"/>
            <a:r>
              <a:rPr lang="en-US" sz="2700" u="sng" dirty="0" smtClean="0"/>
              <a:t>Prevent dehydration</a:t>
            </a:r>
            <a:r>
              <a:rPr lang="en-US" sz="2700" dirty="0" smtClean="0"/>
              <a:t> </a:t>
            </a:r>
            <a:endParaRPr lang="en-CA" sz="2700" dirty="0" smtClean="0"/>
          </a:p>
          <a:p>
            <a:r>
              <a:rPr lang="en-CA" sz="3200" dirty="0" smtClean="0"/>
              <a:t>Regulate </a:t>
            </a:r>
            <a:r>
              <a:rPr lang="en-CA" sz="3200" u="sng" dirty="0" smtClean="0"/>
              <a:t>water loss</a:t>
            </a:r>
            <a:r>
              <a:rPr lang="en-CA" sz="3200" dirty="0" smtClean="0"/>
              <a:t> by </a:t>
            </a:r>
            <a:r>
              <a:rPr lang="en-CA" sz="3200" u="sng" dirty="0" smtClean="0"/>
              <a:t>opening</a:t>
            </a:r>
            <a:r>
              <a:rPr lang="en-CA" sz="3200" dirty="0" smtClean="0"/>
              <a:t> and </a:t>
            </a:r>
            <a:r>
              <a:rPr lang="en-CA" sz="3200" u="sng" dirty="0" smtClean="0"/>
              <a:t>closing</a:t>
            </a:r>
            <a:r>
              <a:rPr lang="en-CA" sz="3200" dirty="0" smtClean="0"/>
              <a:t> </a:t>
            </a:r>
            <a:r>
              <a:rPr lang="en-CA" sz="3200" u="sng" dirty="0" smtClean="0"/>
              <a:t>guard cells</a:t>
            </a:r>
          </a:p>
          <a:p>
            <a:r>
              <a:rPr lang="en-CA" sz="3200" u="sng" dirty="0" smtClean="0"/>
              <a:t>Storage</a:t>
            </a:r>
          </a:p>
          <a:p>
            <a:r>
              <a:rPr lang="en-CA" sz="3200" u="sng" dirty="0" smtClean="0"/>
              <a:t>Support</a:t>
            </a:r>
          </a:p>
          <a:p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142852"/>
            <a:ext cx="492098" cy="41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300" b="1" dirty="0" smtClean="0"/>
              <a:t>Basic Leaf Structure</a:t>
            </a:r>
            <a:endParaRPr lang="en-CA" sz="53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" y="1376363"/>
            <a:ext cx="9133063" cy="504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84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Microscopes Biological Drawings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132856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Biological Drawings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Monocot/Dicot roots</a:t>
            </a:r>
          </a:p>
          <a:p>
            <a:pPr marL="342900" indent="-342900">
              <a:buAutoNum type="arabicPeriod"/>
            </a:pPr>
            <a:r>
              <a:rPr lang="en-US" dirty="0" smtClean="0"/>
              <a:t>Woody stem slides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1050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webfigs%20http_universe-review_caI_I10-22-plant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Multicellular eukaryotic organisms</a:t>
            </a:r>
          </a:p>
          <a:p>
            <a:r>
              <a:rPr lang="en-US" dirty="0" smtClean="0"/>
              <a:t>All plants perform photosynthesis</a:t>
            </a:r>
          </a:p>
          <a:p>
            <a:r>
              <a:rPr lang="en-US" dirty="0" smtClean="0"/>
              <a:t>All have cell wall composed of cellulose</a:t>
            </a:r>
          </a:p>
          <a:p>
            <a:r>
              <a:rPr lang="en-US" dirty="0" smtClean="0"/>
              <a:t>Producers and base of food web</a:t>
            </a:r>
          </a:p>
          <a:p>
            <a:r>
              <a:rPr lang="en-US" dirty="0" smtClean="0"/>
              <a:t>Plants provide habitats and clean oxygen</a:t>
            </a:r>
          </a:p>
          <a:p>
            <a:r>
              <a:rPr lang="en-US" dirty="0" smtClean="0"/>
              <a:t>Humans are dependent of plants for medicines, clothing, wood and paper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367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Kingdom Plantae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into 4 major groups:</a:t>
            </a:r>
          </a:p>
          <a:p>
            <a:endParaRPr lang="en-US" dirty="0"/>
          </a:p>
          <a:p>
            <a:pPr marL="550926" indent="-514350">
              <a:buAutoNum type="arabicPeriod"/>
            </a:pPr>
            <a:r>
              <a:rPr lang="en-US" dirty="0" smtClean="0"/>
              <a:t>Non-Vascular plants</a:t>
            </a:r>
          </a:p>
          <a:p>
            <a:pPr marL="550926" indent="-514350">
              <a:buAutoNum type="arabicPeriod"/>
            </a:pPr>
            <a:r>
              <a:rPr lang="en-US" dirty="0" smtClean="0"/>
              <a:t>Seedless Vascular plants</a:t>
            </a:r>
          </a:p>
          <a:p>
            <a:pPr marL="550926" indent="-514350">
              <a:buAutoNum type="arabicPeriod"/>
            </a:pPr>
            <a:r>
              <a:rPr lang="en-US" dirty="0" smtClean="0"/>
              <a:t>Seed producing Vascular plants (conifers)</a:t>
            </a:r>
          </a:p>
          <a:p>
            <a:pPr marL="550926" indent="-514350">
              <a:buAutoNum type="arabicPeriod"/>
            </a:pPr>
            <a:r>
              <a:rPr lang="en-US" dirty="0" smtClean="0"/>
              <a:t>Seed producing Vascular plants (flowering plants)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621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Non-Vascular Plants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7467600" cy="4525963"/>
          </a:xfrm>
        </p:spPr>
        <p:txBody>
          <a:bodyPr/>
          <a:lstStyle/>
          <a:p>
            <a:r>
              <a:rPr lang="en-US" dirty="0" smtClean="0"/>
              <a:t>Aka Bryophytes</a:t>
            </a:r>
          </a:p>
          <a:p>
            <a:r>
              <a:rPr lang="en-US" dirty="0" smtClean="0"/>
              <a:t>Simplest of land plants</a:t>
            </a:r>
          </a:p>
          <a:p>
            <a:r>
              <a:rPr lang="en-US" dirty="0" smtClean="0"/>
              <a:t>Reproduce using spores</a:t>
            </a:r>
          </a:p>
          <a:p>
            <a:r>
              <a:rPr lang="en-US" dirty="0" smtClean="0"/>
              <a:t>Lack vascular tissues for transporting water and nutrients</a:t>
            </a:r>
          </a:p>
          <a:p>
            <a:r>
              <a:rPr lang="en-US" dirty="0" smtClean="0"/>
              <a:t>Grow low to the ground in moist habitats</a:t>
            </a:r>
          </a:p>
          <a:p>
            <a:r>
              <a:rPr lang="en-US" dirty="0" smtClean="0"/>
              <a:t>Mosses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92698"/>
            <a:ext cx="3124218" cy="225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63" y="260648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745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Seedless Vascular Plants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vascular tissue which allows them to grow tall</a:t>
            </a:r>
          </a:p>
          <a:p>
            <a:r>
              <a:rPr lang="en-US" dirty="0" smtClean="0"/>
              <a:t>Reproduce using spores</a:t>
            </a:r>
          </a:p>
          <a:p>
            <a:r>
              <a:rPr lang="en-US" dirty="0" smtClean="0"/>
              <a:t>Ferns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23" y="3356992"/>
            <a:ext cx="3970644" cy="297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816424" cy="285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03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Seed producing Vascular plants (conifers)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Cone bearing plants</a:t>
            </a:r>
          </a:p>
          <a:p>
            <a:pPr lvl="1"/>
            <a:r>
              <a:rPr lang="en-US" dirty="0" smtClean="0"/>
              <a:t>Reproductive structure</a:t>
            </a:r>
          </a:p>
          <a:p>
            <a:pPr lvl="1"/>
            <a:r>
              <a:rPr lang="en-US" dirty="0" smtClean="0"/>
              <a:t>Produce either pollen (male) or ovules (female)</a:t>
            </a:r>
          </a:p>
          <a:p>
            <a:r>
              <a:rPr lang="en-US" dirty="0" smtClean="0"/>
              <a:t>Seeds are not protected or enclosed in an ovary</a:t>
            </a:r>
          </a:p>
          <a:p>
            <a:r>
              <a:rPr lang="en-US" dirty="0" smtClean="0"/>
              <a:t>Most common types are </a:t>
            </a:r>
          </a:p>
          <a:p>
            <a:pPr marL="36576" indent="0">
              <a:buNone/>
            </a:pPr>
            <a:r>
              <a:rPr lang="en-US" dirty="0" smtClean="0"/>
              <a:t>conifers such as pine and cedar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24" y="4221088"/>
            <a:ext cx="2945904" cy="210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642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8210"/>
            <a:ext cx="4608512" cy="69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79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Seed producing Vascular plants (flowering plants)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Reproductive structure is the flower</a:t>
            </a:r>
          </a:p>
          <a:p>
            <a:r>
              <a:rPr lang="en-US" dirty="0" smtClean="0"/>
              <a:t>Seeds are protected and enclosed within the ovaries of the flower</a:t>
            </a:r>
          </a:p>
          <a:p>
            <a:r>
              <a:rPr lang="en-US" dirty="0" smtClean="0"/>
              <a:t>90% of all plants are this type</a:t>
            </a:r>
          </a:p>
          <a:p>
            <a:r>
              <a:rPr lang="en-US" dirty="0" smtClean="0"/>
              <a:t>Ex. Grasses, maples, fruit trees, flowers</a:t>
            </a:r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05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0562"/>
            <a:ext cx="2861182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11600"/>
            <a:ext cx="2871135" cy="19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501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658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14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753"/>
                <a:gridCol w="6642247"/>
              </a:tblGrid>
              <a:tr h="448999">
                <a:tc>
                  <a:txBody>
                    <a:bodyPr/>
                    <a:lstStyle/>
                    <a:p>
                      <a:pPr algn="ctr"/>
                      <a:r>
                        <a:rPr lang="en-CA" sz="2900" dirty="0" smtClean="0"/>
                        <a:t>Part of Leaf</a:t>
                      </a:r>
                      <a:endParaRPr lang="en-CA" sz="2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900" dirty="0" smtClean="0"/>
                        <a:t>Function</a:t>
                      </a:r>
                      <a:endParaRPr lang="en-CA" sz="2900" dirty="0"/>
                    </a:p>
                  </a:txBody>
                  <a:tcPr/>
                </a:tc>
              </a:tr>
              <a:tr h="175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Spongy cells</a:t>
                      </a:r>
                      <a:endParaRPr lang="en-CA" sz="2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A layer of loosely packed cells located beneath the palisade cells of a leaf. The spaces between the cells </a:t>
                      </a:r>
                      <a:r>
                        <a:rPr lang="en-US" sz="2700" u="none" dirty="0">
                          <a:latin typeface="Trebuchet MS"/>
                          <a:ea typeface="Times New Roman"/>
                          <a:cs typeface="Times New Roman"/>
                        </a:rPr>
                        <a:t>allow for the </a:t>
                      </a:r>
                      <a:r>
                        <a:rPr lang="en-US" sz="2700" u="sng" dirty="0">
                          <a:latin typeface="Trebuchet MS"/>
                          <a:ea typeface="Times New Roman"/>
                          <a:cs typeface="Times New Roman"/>
                        </a:rPr>
                        <a:t>exchange of gases </a:t>
                      </a:r>
                      <a:endParaRPr lang="en-CA" sz="2700" u="sng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700" u="none" dirty="0">
                          <a:latin typeface="Trebuchet MS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n-US" sz="2700" u="sng" dirty="0">
                          <a:latin typeface="Trebuchet MS"/>
                          <a:ea typeface="Times New Roman"/>
                          <a:cs typeface="Times New Roman"/>
                        </a:rPr>
                        <a:t>necessary for photosynthesis</a:t>
                      </a:r>
                      <a:endParaRPr lang="en-CA" sz="2700" u="sng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700">
                          <a:latin typeface="Trebuchet MS"/>
                          <a:ea typeface="Times New Roman"/>
                          <a:cs typeface="Times New Roman"/>
                        </a:rPr>
                        <a:t>Vascular tissues</a:t>
                      </a:r>
                      <a:endParaRPr lang="en-CA" sz="2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700" u="sng" dirty="0">
                          <a:latin typeface="Trebuchet MS"/>
                          <a:ea typeface="Times New Roman"/>
                          <a:cs typeface="Times New Roman"/>
                        </a:rPr>
                        <a:t>Food/water-conducting tissues</a:t>
                      </a:r>
                      <a:endParaRPr lang="en-CA" sz="2700" u="sng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1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700">
                          <a:latin typeface="Trebuchet MS"/>
                          <a:ea typeface="Times New Roman"/>
                          <a:cs typeface="Times New Roman"/>
                        </a:rPr>
                        <a:t>Stomata </a:t>
                      </a:r>
                      <a:endParaRPr lang="en-CA" sz="27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700" u="sng" dirty="0">
                          <a:latin typeface="Trebuchet MS"/>
                          <a:ea typeface="Times New Roman"/>
                          <a:cs typeface="Times New Roman"/>
                        </a:rPr>
                        <a:t>Tiny pores</a:t>
                      </a: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 in the epidermal cells of leaves and stems; most numerous on the undersides of leaves</a:t>
                      </a:r>
                      <a:endParaRPr lang="en-CA" sz="2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2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Guard cells</a:t>
                      </a:r>
                      <a:endParaRPr lang="en-CA" sz="2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Pairs of cells surrounding the </a:t>
                      </a:r>
                      <a:r>
                        <a:rPr lang="en-US" sz="2700" u="sng" dirty="0">
                          <a:latin typeface="Trebuchet MS"/>
                          <a:ea typeface="Times New Roman"/>
                          <a:cs typeface="Times New Roman"/>
                        </a:rPr>
                        <a:t>stomata</a:t>
                      </a: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, or </a:t>
                      </a:r>
                      <a:r>
                        <a:rPr lang="en-US" sz="2700" u="sng" dirty="0">
                          <a:latin typeface="Trebuchet MS"/>
                          <a:ea typeface="Times New Roman"/>
                          <a:cs typeface="Times New Roman"/>
                        </a:rPr>
                        <a:t>pores</a:t>
                      </a: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, on a leaf or stem </a:t>
                      </a:r>
                      <a:endParaRPr lang="en-CA" sz="27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700" u="sng" dirty="0">
                          <a:latin typeface="Trebuchet MS"/>
                          <a:ea typeface="Times New Roman"/>
                          <a:cs typeface="Times New Roman"/>
                        </a:rPr>
                        <a:t>Swelling </a:t>
                      </a: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or </a:t>
                      </a:r>
                      <a:r>
                        <a:rPr lang="en-US" sz="2700" u="sng" dirty="0">
                          <a:latin typeface="Trebuchet MS"/>
                          <a:ea typeface="Times New Roman"/>
                          <a:cs typeface="Times New Roman"/>
                        </a:rPr>
                        <a:t>shrinking</a:t>
                      </a: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 of the guard cells </a:t>
                      </a:r>
                      <a:r>
                        <a:rPr lang="en-US" sz="2700" u="sng" dirty="0">
                          <a:latin typeface="Trebuchet MS"/>
                          <a:ea typeface="Times New Roman"/>
                          <a:cs typeface="Times New Roman"/>
                        </a:rPr>
                        <a:t>opens or closes </a:t>
                      </a:r>
                      <a:r>
                        <a:rPr lang="en-US" sz="2700" dirty="0">
                          <a:latin typeface="Trebuchet MS"/>
                          <a:ea typeface="Times New Roman"/>
                          <a:cs typeface="Times New Roman"/>
                        </a:rPr>
                        <a:t>the stomata</a:t>
                      </a:r>
                      <a:endParaRPr lang="en-CA" sz="27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142852"/>
            <a:ext cx="492098" cy="41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ttp://www.cactus-art.biz/note-book/Dictionary/aaa_Dictionary_pictures/flowering_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95830"/>
            <a:ext cx="4672562" cy="666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285992"/>
            <a:ext cx="3186106" cy="17859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General parts of a Plant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Plants are organized into 2 systems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7350" indent="-387350">
              <a:buNone/>
            </a:pPr>
            <a:r>
              <a:rPr lang="en-US" sz="2900" b="1" dirty="0" smtClean="0">
                <a:latin typeface="Trebuchet MS" pitchFamily="34" charset="0"/>
              </a:rPr>
              <a:t>1</a:t>
            </a:r>
            <a:r>
              <a:rPr lang="en-US" sz="2900" b="1" dirty="0" smtClean="0"/>
              <a:t>. Root System</a:t>
            </a:r>
          </a:p>
          <a:p>
            <a:pPr marL="989013" lvl="2" indent="-358775">
              <a:buFont typeface="Wingdings" pitchFamily="2" charset="2"/>
              <a:buBlip>
                <a:blip r:embed="rId2"/>
              </a:buBlip>
            </a:pPr>
            <a:r>
              <a:rPr lang="en-US" dirty="0" smtClean="0"/>
              <a:t>Anchor plant (hold it in place) </a:t>
            </a:r>
          </a:p>
          <a:p>
            <a:pPr marL="989013" lvl="2" indent="-358775">
              <a:buFont typeface="Wingdings" pitchFamily="2" charset="2"/>
              <a:buBlip>
                <a:blip r:embed="rId2"/>
              </a:buBlip>
            </a:pPr>
            <a:r>
              <a:rPr lang="en-US" dirty="0" smtClean="0"/>
              <a:t>Absorb water &amp; minerals</a:t>
            </a:r>
          </a:p>
          <a:p>
            <a:pPr marL="989013" lvl="2" indent="-358775">
              <a:buFont typeface="Wingdings" pitchFamily="2" charset="2"/>
              <a:buBlip>
                <a:blip r:embed="rId2"/>
              </a:buBlip>
            </a:pPr>
            <a:r>
              <a:rPr lang="en-US" dirty="0" smtClean="0"/>
              <a:t>Sometimes used for food storage</a:t>
            </a:r>
          </a:p>
          <a:p>
            <a:pPr marL="989013" lvl="2" indent="-358775">
              <a:buNone/>
            </a:pPr>
            <a:endParaRPr lang="en-US" sz="900" dirty="0" smtClean="0"/>
          </a:p>
          <a:p>
            <a:pPr marL="1638300" lvl="2" indent="-1638300">
              <a:buNone/>
            </a:pPr>
            <a:r>
              <a:rPr lang="en-US" sz="2900" b="1" dirty="0" smtClean="0"/>
              <a:t>2. Shoot System</a:t>
            </a:r>
          </a:p>
          <a:p>
            <a:pPr marL="989013" lvl="2" indent="-269875">
              <a:buFont typeface="Wingdings" pitchFamily="2" charset="2"/>
              <a:buBlip>
                <a:blip r:embed="rId2"/>
              </a:buBlip>
              <a:tabLst>
                <a:tab pos="989013" algn="l"/>
              </a:tabLst>
            </a:pPr>
            <a:r>
              <a:rPr lang="en-US" dirty="0" smtClean="0"/>
              <a:t>Support the plant </a:t>
            </a:r>
          </a:p>
          <a:p>
            <a:pPr marL="989013" lvl="2" indent="-269875">
              <a:buFont typeface="Wingdings" pitchFamily="2" charset="2"/>
              <a:buBlip>
                <a:blip r:embed="rId2"/>
              </a:buBlip>
              <a:tabLst>
                <a:tab pos="989013" algn="l"/>
              </a:tabLst>
            </a:pPr>
            <a:r>
              <a:rPr lang="en-US" dirty="0" smtClean="0"/>
              <a:t>Transfer water and sugars from roots to leaves</a:t>
            </a:r>
          </a:p>
          <a:p>
            <a:pPr marL="989013" lvl="2" indent="-269875">
              <a:buFont typeface="Wingdings" pitchFamily="2" charset="2"/>
              <a:buBlip>
                <a:blip r:embed="rId2"/>
              </a:buBlip>
              <a:tabLst>
                <a:tab pos="989013" algn="l"/>
              </a:tabLst>
            </a:pPr>
            <a:r>
              <a:rPr lang="en-US" dirty="0" smtClean="0"/>
              <a:t>Leaves (and stems) make sugars through photosynthesis</a:t>
            </a:r>
            <a:endParaRPr lang="en-GB" dirty="0" smtClean="0"/>
          </a:p>
          <a:p>
            <a:endParaRPr lang="en-CA" dirty="0"/>
          </a:p>
        </p:txBody>
      </p:sp>
      <p:pic>
        <p:nvPicPr>
          <p:cNvPr id="4" name="Picture 3">
            <a:hlinkClick r:id="rId3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492098" cy="41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b="1" dirty="0" smtClean="0"/>
              <a:t>Root Functions</a:t>
            </a:r>
            <a:endParaRPr lang="en-US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pPr lvl="0"/>
            <a:r>
              <a:rPr lang="en-US" dirty="0" smtClean="0"/>
              <a:t>to anchor and support plants</a:t>
            </a:r>
          </a:p>
          <a:p>
            <a:pPr lvl="0"/>
            <a:r>
              <a:rPr lang="en-US" dirty="0" smtClean="0"/>
              <a:t>to absorb and conduct water and minerals</a:t>
            </a:r>
          </a:p>
          <a:p>
            <a:pPr lvl="0"/>
            <a:r>
              <a:rPr lang="en-US" dirty="0" smtClean="0"/>
              <a:t>to store products of photosynthesis (plant made sugars)</a:t>
            </a:r>
          </a:p>
          <a:p>
            <a:pPr lvl="0"/>
            <a:r>
              <a:rPr lang="en-US" dirty="0" smtClean="0"/>
              <a:t>to control soil erosion</a:t>
            </a:r>
          </a:p>
          <a:p>
            <a:pPr lvl="0"/>
            <a:r>
              <a:rPr lang="en-US" dirty="0" smtClean="0"/>
              <a:t>Aid in creating more plants 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92098" cy="41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9801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7686700" cy="1143000"/>
          </a:xfrm>
        </p:spPr>
        <p:txBody>
          <a:bodyPr>
            <a:noAutofit/>
          </a:bodyPr>
          <a:lstStyle/>
          <a:p>
            <a:r>
              <a:rPr lang="en-US" sz="4900" b="1" dirty="0" smtClean="0"/>
              <a:t>General Structure of a Root</a:t>
            </a:r>
            <a:endParaRPr lang="en-US" sz="4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100" b="1" dirty="0" smtClean="0"/>
              <a:t>Cross-Section of a Root</a:t>
            </a:r>
            <a:endParaRPr lang="en-US" sz="5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059451" cy="41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805264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Water enters the roots through the process of </a:t>
            </a:r>
            <a:r>
              <a:rPr lang="en-US" sz="2300" u="sng" dirty="0" smtClean="0"/>
              <a:t>osmosi</a:t>
            </a:r>
            <a:r>
              <a:rPr lang="en-US" sz="2300" dirty="0" smtClean="0"/>
              <a:t>s, using the </a:t>
            </a:r>
            <a:r>
              <a:rPr lang="en-US" sz="2300" u="sng" dirty="0" smtClean="0"/>
              <a:t>vascular </a:t>
            </a:r>
            <a:r>
              <a:rPr lang="en-US" sz="2300" u="sng" dirty="0" smtClean="0"/>
              <a:t>tissues (transport tissues)</a:t>
            </a:r>
            <a:endParaRPr lang="en-US" sz="23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2" y="260648"/>
            <a:ext cx="5478721" cy="310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18" y="3409917"/>
            <a:ext cx="7499350" cy="412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9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100" b="1" dirty="0" smtClean="0"/>
              <a:t>Two types of roots</a:t>
            </a:r>
            <a:endParaRPr lang="en-US" sz="5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200" b="1" dirty="0" smtClean="0"/>
              <a:t>a) Fibrous </a:t>
            </a:r>
            <a:r>
              <a:rPr lang="en-US" sz="3200" dirty="0" smtClean="0"/>
              <a:t>- </a:t>
            </a:r>
            <a:r>
              <a:rPr lang="en-US" sz="3200" b="1" dirty="0" smtClean="0">
                <a:solidFill>
                  <a:srgbClr val="FF0000"/>
                </a:solidFill>
              </a:rPr>
              <a:t>monocot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Profusely branched roots</a:t>
            </a:r>
            <a:endParaRPr lang="en-US" sz="1400" dirty="0" smtClean="0"/>
          </a:p>
          <a:p>
            <a:pPr lvl="1"/>
            <a:r>
              <a:rPr lang="en-US" sz="2800" dirty="0" smtClean="0"/>
              <a:t>Occupy a large volume of shallow soil around a plant’s base</a:t>
            </a:r>
            <a:endParaRPr lang="en-US" sz="1400" dirty="0" smtClean="0"/>
          </a:p>
          <a:p>
            <a:pPr lvl="1"/>
            <a:r>
              <a:rPr lang="en-US" sz="2800" dirty="0" smtClean="0"/>
              <a:t>Example: petunias, beans, peas</a:t>
            </a:r>
            <a:endParaRPr lang="en-US" sz="1400" dirty="0" smtClean="0"/>
          </a:p>
          <a:p>
            <a:pPr>
              <a:buNone/>
            </a:pPr>
            <a:r>
              <a:rPr lang="en-US" sz="3200" dirty="0" smtClean="0"/>
              <a:t> </a:t>
            </a:r>
            <a:endParaRPr lang="en-US" sz="2000" dirty="0" smtClean="0"/>
          </a:p>
          <a:p>
            <a:pPr>
              <a:buNone/>
            </a:pPr>
            <a:r>
              <a:rPr lang="en-US" sz="3200" b="1" dirty="0" smtClean="0"/>
              <a:t>b) Taproot</a:t>
            </a:r>
            <a:r>
              <a:rPr lang="en-US" sz="3200" dirty="0" smtClean="0"/>
              <a:t> - </a:t>
            </a:r>
            <a:r>
              <a:rPr lang="en-US" sz="3200" b="1" dirty="0" err="1" smtClean="0">
                <a:solidFill>
                  <a:srgbClr val="FF0000"/>
                </a:solidFill>
              </a:rPr>
              <a:t>dicot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722313" lvl="0" indent="-279400">
              <a:buFont typeface="Arial" pitchFamily="34" charset="0"/>
              <a:buChar char="•"/>
            </a:pPr>
            <a:r>
              <a:rPr lang="en-US" sz="3200" dirty="0" smtClean="0"/>
              <a:t>One main root</a:t>
            </a:r>
            <a:endParaRPr lang="en-US" sz="1600" dirty="0" smtClean="0"/>
          </a:p>
          <a:p>
            <a:pPr marL="722313" lvl="0" indent="-279400">
              <a:buFont typeface="Arial" pitchFamily="34" charset="0"/>
              <a:buChar char="•"/>
            </a:pPr>
            <a:r>
              <a:rPr lang="en-US" sz="3200" dirty="0" smtClean="0"/>
              <a:t>Downward growing root, with limited branching, where soils permit </a:t>
            </a:r>
            <a:endParaRPr lang="en-US" sz="1600" dirty="0" smtClean="0"/>
          </a:p>
          <a:p>
            <a:pPr marL="722313" lvl="0" indent="-279400">
              <a:buFont typeface="Arial" pitchFamily="34" charset="0"/>
              <a:buChar char="•"/>
            </a:pPr>
            <a:r>
              <a:rPr lang="en-US" sz="3200" dirty="0" smtClean="0"/>
              <a:t>Example: carrots, beets, radish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330</TotalTime>
  <Words>587</Words>
  <Application>Microsoft Office PowerPoint</Application>
  <PresentationFormat>On-screen Show (4:3)</PresentationFormat>
  <Paragraphs>117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Technic</vt:lpstr>
      <vt:lpstr>Kingdom Plantae:  structure  and Function </vt:lpstr>
      <vt:lpstr>Key Characteristics</vt:lpstr>
      <vt:lpstr>General parts of a Plant</vt:lpstr>
      <vt:lpstr>Plants are organized into 2 systems:</vt:lpstr>
      <vt:lpstr>Root Functions</vt:lpstr>
      <vt:lpstr>General Structure of a Root</vt:lpstr>
      <vt:lpstr>Cross-Section of a Root</vt:lpstr>
      <vt:lpstr>PowerPoint Presentation</vt:lpstr>
      <vt:lpstr>Two types of roots</vt:lpstr>
      <vt:lpstr>PowerPoint Presentation</vt:lpstr>
      <vt:lpstr>Stem Functions</vt:lpstr>
      <vt:lpstr>Two main types of stems</vt:lpstr>
      <vt:lpstr>PowerPoint Presentation</vt:lpstr>
      <vt:lpstr>Cross Section of a Woody Stem</vt:lpstr>
      <vt:lpstr>Leaf Functions </vt:lpstr>
      <vt:lpstr>Basic Leaf Structure</vt:lpstr>
      <vt:lpstr>PowerPoint Presentation</vt:lpstr>
      <vt:lpstr>Microscopes Biological Drawings</vt:lpstr>
      <vt:lpstr>PowerPoint Presentation</vt:lpstr>
      <vt:lpstr>Kingdom Plantae</vt:lpstr>
      <vt:lpstr>1. Non-Vascular Plants</vt:lpstr>
      <vt:lpstr>2. Seedless Vascular Plants</vt:lpstr>
      <vt:lpstr>3. Seed producing Vascular plants (conifers)</vt:lpstr>
      <vt:lpstr>PowerPoint Presentation</vt:lpstr>
      <vt:lpstr>4. Seed producing Vascular plants (flowering plants)</vt:lpstr>
      <vt:lpstr>PowerPoint Presentation</vt:lpstr>
      <vt:lpstr>PowerPoint Presentation</vt:lpstr>
    </vt:vector>
  </TitlesOfParts>
  <Company>Peel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Roots, Stems and Leaves</dc:title>
  <dc:creator>PeelUser</dc:creator>
  <cp:lastModifiedBy>Michael Colautti</cp:lastModifiedBy>
  <cp:revision>46</cp:revision>
  <dcterms:created xsi:type="dcterms:W3CDTF">2013-07-16T23:08:40Z</dcterms:created>
  <dcterms:modified xsi:type="dcterms:W3CDTF">2016-10-03T20:10:34Z</dcterms:modified>
</cp:coreProperties>
</file>