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58" r:id="rId4"/>
    <p:sldId id="281" r:id="rId5"/>
    <p:sldId id="282" r:id="rId6"/>
    <p:sldId id="260" r:id="rId7"/>
    <p:sldId id="261" r:id="rId8"/>
    <p:sldId id="279" r:id="rId9"/>
    <p:sldId id="262" r:id="rId10"/>
    <p:sldId id="283" r:id="rId11"/>
    <p:sldId id="284" r:id="rId12"/>
    <p:sldId id="285" r:id="rId13"/>
    <p:sldId id="286" r:id="rId14"/>
    <p:sldId id="267" r:id="rId15"/>
    <p:sldId id="289" r:id="rId16"/>
    <p:sldId id="290" r:id="rId17"/>
    <p:sldId id="287" r:id="rId18"/>
    <p:sldId id="295" r:id="rId19"/>
    <p:sldId id="296" r:id="rId20"/>
    <p:sldId id="292" r:id="rId21"/>
    <p:sldId id="293" r:id="rId22"/>
    <p:sldId id="294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9513-C115-45DA-90FA-CF6F55DC9BC6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CF4A-4D45-48EA-952D-5324C1EE7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72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5251-E219-4739-9962-0157EB18A5F0}" type="datetimeFigureOut">
              <a:rPr lang="en-CA" smtClean="0"/>
              <a:t>15/05/2017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3D8-F43B-4B59-BEDD-0630CEF930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BA64-F4CE-44E0-A47D-13A3633AD3D5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1150" y="701675"/>
            <a:ext cx="6235700" cy="3508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44841"/>
            <a:ext cx="5029200" cy="41333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What about birds?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6782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79986-5DEE-4668-9DD7-FF2D629D7D92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1150" y="701675"/>
            <a:ext cx="6235700" cy="3508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44841"/>
            <a:ext cx="5029200" cy="41333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This is where it’s at!  You can either use it, or it can hurt you, or who gives a crap!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493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79986-5DEE-4668-9DD7-FF2D629D7D92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1150" y="701675"/>
            <a:ext cx="6235700" cy="3508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44841"/>
            <a:ext cx="5029200" cy="41333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This is where it’s at!  You can either use it, or it can hurt you, or who gives a crap!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888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04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9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85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5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4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2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8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eff\My%20Documents\Presentations\2009%20Western%20Presentation\Gwen%20Stefani%20-%20Sweet%20Escape.wav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Classifying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world of Biodiversity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8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55" y="1338467"/>
            <a:ext cx="8596668" cy="1695794"/>
          </a:xfrm>
        </p:spPr>
        <p:txBody>
          <a:bodyPr>
            <a:normAutofit/>
          </a:bodyPr>
          <a:lstStyle/>
          <a:p>
            <a:r>
              <a:rPr lang="en-CA" sz="2800" dirty="0"/>
              <a:t>Binomial means “two parts” and nomenclature means “naming system”</a:t>
            </a:r>
          </a:p>
          <a:p>
            <a:r>
              <a:rPr lang="en-CA" sz="2800" dirty="0"/>
              <a:t>In this system each species has a two part name</a:t>
            </a:r>
          </a:p>
        </p:txBody>
      </p:sp>
      <p:pic>
        <p:nvPicPr>
          <p:cNvPr id="26626" name="Picture 2" descr="Image result for polar bear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5" y="3101010"/>
            <a:ext cx="4092299" cy="28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691" y="6082748"/>
            <a:ext cx="344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/>
              <a:t>Ursus</a:t>
            </a:r>
            <a:r>
              <a:rPr lang="en-CA" sz="2800" b="1" i="1" dirty="0"/>
              <a:t> </a:t>
            </a:r>
            <a:r>
              <a:rPr lang="en-CA" sz="2800" b="1" i="1" dirty="0" err="1"/>
              <a:t>maritimus</a:t>
            </a:r>
            <a:endParaRPr lang="en-CA" sz="2800" b="1" i="1" dirty="0"/>
          </a:p>
        </p:txBody>
      </p:sp>
      <p:pic>
        <p:nvPicPr>
          <p:cNvPr id="26630" name="Picture 6" descr="Image result for blue jay tax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034261"/>
            <a:ext cx="4319887" cy="28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5667" y="6082748"/>
            <a:ext cx="431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/>
              <a:t>Erithacus</a:t>
            </a:r>
            <a:r>
              <a:rPr lang="en-CA" sz="2800" b="1" i="1" dirty="0"/>
              <a:t> </a:t>
            </a:r>
            <a:r>
              <a:rPr lang="en-CA" sz="2800" b="1" i="1" dirty="0" err="1"/>
              <a:t>migratorius</a:t>
            </a:r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88975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Binomial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91" y="1537735"/>
            <a:ext cx="6031448" cy="5132888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Brook Trout </a:t>
            </a:r>
            <a:r>
              <a:rPr lang="en-CA" dirty="0"/>
              <a:t>(common name)</a:t>
            </a:r>
          </a:p>
          <a:p>
            <a:r>
              <a:rPr lang="en-CA" sz="3200" i="1" dirty="0" err="1"/>
              <a:t>Salvelinus</a:t>
            </a:r>
            <a:r>
              <a:rPr lang="en-CA" sz="3200" i="1" dirty="0"/>
              <a:t> </a:t>
            </a:r>
            <a:r>
              <a:rPr lang="en-CA" sz="3200" i="1" dirty="0" err="1"/>
              <a:t>fontinalis</a:t>
            </a:r>
            <a:r>
              <a:rPr lang="en-CA" sz="3200" i="1" dirty="0"/>
              <a:t> </a:t>
            </a:r>
            <a:r>
              <a:rPr lang="en-CA" dirty="0"/>
              <a:t>(scientific name)</a:t>
            </a:r>
          </a:p>
          <a:p>
            <a:pPr lvl="2"/>
            <a:r>
              <a:rPr lang="en-CA" sz="3200" dirty="0"/>
              <a:t>Typed in Italics</a:t>
            </a:r>
          </a:p>
          <a:p>
            <a:pPr lvl="2"/>
            <a:r>
              <a:rPr lang="en-CA" sz="3200" dirty="0"/>
              <a:t>If hand written, words are underline</a:t>
            </a:r>
          </a:p>
          <a:p>
            <a:pPr lvl="2"/>
            <a:r>
              <a:rPr lang="en-CA" sz="3200" dirty="0"/>
              <a:t>1</a:t>
            </a:r>
            <a:r>
              <a:rPr lang="en-CA" sz="3200" baseline="30000" dirty="0"/>
              <a:t>st</a:t>
            </a:r>
            <a:r>
              <a:rPr lang="en-CA" sz="3200" dirty="0"/>
              <a:t> Word= Genus (capitalized)</a:t>
            </a:r>
          </a:p>
          <a:p>
            <a:pPr lvl="2"/>
            <a:r>
              <a:rPr lang="en-CA" sz="3200" dirty="0"/>
              <a:t>2</a:t>
            </a:r>
            <a:r>
              <a:rPr lang="en-CA" sz="3200" baseline="30000" dirty="0"/>
              <a:t>nd</a:t>
            </a:r>
            <a:r>
              <a:rPr lang="en-CA" sz="3200" dirty="0"/>
              <a:t> Word = Species (all lower case)</a:t>
            </a:r>
          </a:p>
        </p:txBody>
      </p:sp>
      <p:pic>
        <p:nvPicPr>
          <p:cNvPr id="28674" name="Picture 2" descr="Image result for brook tr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06" y="2858535"/>
            <a:ext cx="5805649" cy="3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5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78" y="2623930"/>
            <a:ext cx="9366768" cy="2120348"/>
          </a:xfrm>
        </p:spPr>
        <p:txBody>
          <a:bodyPr>
            <a:normAutofit/>
          </a:bodyPr>
          <a:lstStyle/>
          <a:p>
            <a:r>
              <a:rPr lang="en-CA" sz="5400" dirty="0"/>
              <a:t>Taxonomy Name Challenge</a:t>
            </a:r>
          </a:p>
        </p:txBody>
      </p:sp>
    </p:spTree>
    <p:extLst>
      <p:ext uri="{BB962C8B-B14F-4D97-AF65-F5344CB8AC3E}">
        <p14:creationId xmlns:p14="http://schemas.microsoft.com/office/powerpoint/2010/main" val="404630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Current Classification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04" y="1270000"/>
            <a:ext cx="8596668" cy="3880773"/>
          </a:xfrm>
        </p:spPr>
        <p:txBody>
          <a:bodyPr>
            <a:normAutofit/>
          </a:bodyPr>
          <a:lstStyle/>
          <a:p>
            <a:r>
              <a:rPr lang="en-CA" sz="2800" dirty="0"/>
              <a:t>In additional to binomial nomenclature, Linnaeus’ system grouped species into broader categories</a:t>
            </a:r>
          </a:p>
          <a:p>
            <a:r>
              <a:rPr lang="en-CA" sz="2800" dirty="0"/>
              <a:t>Linnaeus created 8 categories</a:t>
            </a:r>
          </a:p>
          <a:p>
            <a:pPr lvl="2"/>
            <a:r>
              <a:rPr lang="en-CA" sz="2800" dirty="0"/>
              <a:t>Each category referred </a:t>
            </a:r>
          </a:p>
          <a:p>
            <a:pPr marL="914400" lvl="2" indent="0">
              <a:buNone/>
            </a:pPr>
            <a:r>
              <a:rPr lang="en-CA" sz="2800" dirty="0"/>
              <a:t>to as a </a:t>
            </a:r>
            <a:r>
              <a:rPr lang="en-CA" sz="2800" u="sng" dirty="0"/>
              <a:t>taxon</a:t>
            </a:r>
          </a:p>
        </p:txBody>
      </p:sp>
      <p:pic>
        <p:nvPicPr>
          <p:cNvPr id="29698" name="Picture 2" descr="Image result for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83" y="2312504"/>
            <a:ext cx="6622178" cy="42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6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en-CA" altLang="en-US" sz="4800" b="1">
                <a:latin typeface="Comic Sans MS" panose="030F0702030302020204" pitchFamily="66" charset="0"/>
              </a:rPr>
              <a:t>Taxonomy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11074" y="1694189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en-CA" altLang="en-US" sz="3600" dirty="0">
                <a:latin typeface="Comic Sans MS" panose="030F0702030302020204" pitchFamily="66" charset="0"/>
              </a:rPr>
              <a:t>Domain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Kingdom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Phylum</a:t>
            </a:r>
          </a:p>
          <a:p>
            <a:r>
              <a:rPr lang="en-CA" altLang="en-US" sz="3600" dirty="0" smtClean="0">
                <a:latin typeface="Comic Sans MS" panose="030F0702030302020204" pitchFamily="66" charset="0"/>
              </a:rPr>
              <a:t>Class (Subclass)</a:t>
            </a:r>
            <a:endParaRPr lang="en-CA" altLang="en-US" sz="3600" dirty="0">
              <a:latin typeface="Comic Sans MS" panose="030F0702030302020204" pitchFamily="66" charset="0"/>
            </a:endParaRPr>
          </a:p>
          <a:p>
            <a:r>
              <a:rPr lang="en-CA" altLang="en-US" sz="3600" dirty="0" smtClean="0">
                <a:latin typeface="Comic Sans MS" panose="030F0702030302020204" pitchFamily="66" charset="0"/>
              </a:rPr>
              <a:t>Order (Suborder)</a:t>
            </a:r>
            <a:endParaRPr lang="en-CA" altLang="en-US" sz="3600" dirty="0">
              <a:latin typeface="Comic Sans MS" panose="030F0702030302020204" pitchFamily="66" charset="0"/>
            </a:endParaRPr>
          </a:p>
          <a:p>
            <a:r>
              <a:rPr lang="en-CA" altLang="en-US" sz="3600" dirty="0">
                <a:latin typeface="Comic Sans MS" panose="030F0702030302020204" pitchFamily="66" charset="0"/>
              </a:rPr>
              <a:t>Family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Genus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Species</a:t>
            </a:r>
          </a:p>
        </p:txBody>
      </p:sp>
      <p:pic>
        <p:nvPicPr>
          <p:cNvPr id="65540" name="Picture 4" descr="C:\Jeff's Teaching Folder\Pictures\Biology\Various Biology\Taxonomy Char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1" y="1069471"/>
            <a:ext cx="6785113" cy="5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Gwen Stefani - Sweet Escape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  <p:bldLst>
      <p:bldP spid="655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Taxon Levels: Giant Pana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b="1" dirty="0"/>
              <a:t>Domain: </a:t>
            </a:r>
            <a:r>
              <a:rPr lang="en-CA" dirty="0"/>
              <a:t>Eukarya (Eukaryote)</a:t>
            </a:r>
          </a:p>
          <a:p>
            <a:r>
              <a:rPr lang="en-CA" sz="2000" b="1" dirty="0"/>
              <a:t>Kingdom: </a:t>
            </a:r>
            <a:r>
              <a:rPr lang="en-CA" dirty="0"/>
              <a:t>Animalia (Animal, multicellular organism that is a heterotroph)</a:t>
            </a:r>
          </a:p>
          <a:p>
            <a:r>
              <a:rPr lang="en-CA" sz="2000" b="1" dirty="0"/>
              <a:t>Phylum: </a:t>
            </a:r>
            <a:r>
              <a:rPr lang="en-CA" dirty="0"/>
              <a:t>Chordata (Has dorsal, hollow nerve cord)</a:t>
            </a:r>
          </a:p>
          <a:p>
            <a:r>
              <a:rPr lang="en-CA" sz="2000" b="1" dirty="0"/>
              <a:t>Class: </a:t>
            </a:r>
            <a:r>
              <a:rPr lang="en-CA" dirty="0"/>
              <a:t>Mammalia (Mammal, feed young with milk from mammary glands)</a:t>
            </a:r>
          </a:p>
          <a:p>
            <a:r>
              <a:rPr lang="en-CA" sz="2000" b="1" dirty="0"/>
              <a:t>Order: </a:t>
            </a:r>
            <a:r>
              <a:rPr lang="en-CA" dirty="0" err="1"/>
              <a:t>Carnivora</a:t>
            </a:r>
            <a:r>
              <a:rPr lang="en-CA" dirty="0"/>
              <a:t> (Have large canine teeth, shearing molars, and well developed claws)</a:t>
            </a:r>
          </a:p>
          <a:p>
            <a:r>
              <a:rPr lang="en-CA" sz="2000" b="1" dirty="0"/>
              <a:t>Family: </a:t>
            </a:r>
            <a:r>
              <a:rPr lang="en-CA" dirty="0" err="1"/>
              <a:t>Ursidae</a:t>
            </a:r>
            <a:r>
              <a:rPr lang="en-CA" dirty="0"/>
              <a:t> (Bear, large mammal)</a:t>
            </a:r>
          </a:p>
          <a:p>
            <a:r>
              <a:rPr lang="en-CA" sz="2000" b="1" dirty="0"/>
              <a:t>Genus: </a:t>
            </a:r>
            <a:r>
              <a:rPr lang="en-CA" i="1" dirty="0" err="1"/>
              <a:t>Ailuropoda</a:t>
            </a:r>
            <a:r>
              <a:rPr lang="en-CA" dirty="0"/>
              <a:t> (The Giant Panda)</a:t>
            </a:r>
          </a:p>
          <a:p>
            <a:r>
              <a:rPr lang="en-CA" sz="2000" b="1" dirty="0"/>
              <a:t>Species: </a:t>
            </a:r>
            <a:r>
              <a:rPr lang="en-CA" i="1" dirty="0" err="1"/>
              <a:t>melanoleuca</a:t>
            </a:r>
            <a:r>
              <a:rPr lang="en-CA" dirty="0"/>
              <a:t> (Black and White Cat-foot)</a:t>
            </a:r>
          </a:p>
        </p:txBody>
      </p:sp>
      <p:pic>
        <p:nvPicPr>
          <p:cNvPr id="31746" name="Picture 2" descr="Image result for giant p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41" y="196781"/>
            <a:ext cx="3338381" cy="22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giant p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3868078"/>
            <a:ext cx="3637891" cy="27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2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24" y="463826"/>
            <a:ext cx="8596668" cy="1320800"/>
          </a:xfrm>
        </p:spPr>
        <p:txBody>
          <a:bodyPr/>
          <a:lstStyle/>
          <a:p>
            <a:r>
              <a:rPr lang="en-CA" dirty="0"/>
              <a:t>Giant Panda Taxonomy Tree</a:t>
            </a:r>
          </a:p>
        </p:txBody>
      </p:sp>
      <p:pic>
        <p:nvPicPr>
          <p:cNvPr id="32770" name="Picture 2" descr="Image result for giant panda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1124226"/>
            <a:ext cx="6981274" cy="58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0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Grey Wolf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25714"/>
              </p:ext>
            </p:extLst>
          </p:nvPr>
        </p:nvGraphicFramePr>
        <p:xfrm>
          <a:off x="5393635" y="609595"/>
          <a:ext cx="637429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765">
                  <a:extLst>
                    <a:ext uri="{9D8B030D-6E8A-4147-A177-3AD203B41FA5}">
                      <a16:colId xmlns="" xmlns:a16="http://schemas.microsoft.com/office/drawing/2014/main" val="878227341"/>
                    </a:ext>
                  </a:extLst>
                </a:gridCol>
                <a:gridCol w="2124765">
                  <a:extLst>
                    <a:ext uri="{9D8B030D-6E8A-4147-A177-3AD203B41FA5}">
                      <a16:colId xmlns="" xmlns:a16="http://schemas.microsoft.com/office/drawing/2014/main" val="4102485151"/>
                    </a:ext>
                  </a:extLst>
                </a:gridCol>
                <a:gridCol w="2124765">
                  <a:extLst>
                    <a:ext uri="{9D8B030D-6E8A-4147-A177-3AD203B41FA5}">
                      <a16:colId xmlns="" xmlns:a16="http://schemas.microsoft.com/office/drawing/2014/main" val="95481022"/>
                    </a:ext>
                  </a:extLst>
                </a:gridCol>
              </a:tblGrid>
              <a:tr h="1264507">
                <a:tc>
                  <a:txBody>
                    <a:bodyPr/>
                    <a:lstStyle/>
                    <a:p>
                      <a:r>
                        <a:rPr lang="en-CA" sz="2800" dirty="0"/>
                        <a:t>Taxon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Grey Wolf Taxon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Number of Species in Taxon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62405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Eukarya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4-10</a:t>
                      </a:r>
                      <a:r>
                        <a:rPr lang="en-CA" sz="2800" baseline="0" dirty="0"/>
                        <a:t> million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995191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Animalia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2556637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Phylum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Chordata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510105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Mammalia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1933626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err="1"/>
                        <a:t>Carnivora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8090984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err="1"/>
                        <a:t>Canidae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4039897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Genus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i="1" dirty="0" err="1"/>
                        <a:t>Canis</a:t>
                      </a:r>
                      <a:endParaRPr lang="en-CA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011776"/>
                  </a:ext>
                </a:extLst>
              </a:tr>
              <a:tr h="512828">
                <a:tc>
                  <a:txBody>
                    <a:bodyPr/>
                    <a:lstStyle/>
                    <a:p>
                      <a:r>
                        <a:rPr lang="en-CA" sz="28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i="1" dirty="0"/>
                        <a:t>lupus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2886744"/>
                  </a:ext>
                </a:extLst>
              </a:tr>
            </a:tbl>
          </a:graphicData>
        </a:graphic>
      </p:graphicFrame>
      <p:pic>
        <p:nvPicPr>
          <p:cNvPr id="30726" name="Picture 6" descr="Image result for grey w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6" y="1444486"/>
            <a:ext cx="4853808" cy="35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8383" y="5658678"/>
            <a:ext cx="353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err="1">
                <a:solidFill>
                  <a:schemeClr val="accent2"/>
                </a:solidFill>
              </a:rPr>
              <a:t>Canis</a:t>
            </a:r>
            <a:r>
              <a:rPr lang="en-CA" sz="3200" i="1" dirty="0">
                <a:solidFill>
                  <a:schemeClr val="accent2"/>
                </a:solidFill>
              </a:rPr>
              <a:t> lupus</a:t>
            </a:r>
          </a:p>
        </p:txBody>
      </p:sp>
    </p:spTree>
    <p:extLst>
      <p:ext uri="{BB962C8B-B14F-4D97-AF65-F5344CB8AC3E}">
        <p14:creationId xmlns:p14="http://schemas.microsoft.com/office/powerpoint/2010/main" val="21315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2400"/>
          <a:ext cx="86106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Cambria"/>
                          <a:ea typeface="Calibri"/>
                          <a:cs typeface="Times New Roman"/>
                        </a:rPr>
                        <a:t>Taxon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Human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Walrus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Bald eagle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Honey bee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Kingdom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Phylum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Anthropoda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Class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Aves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Insecta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Order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Primates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Carnivora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Accipitriformes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Hymenoptera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Family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Hominidae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Odobenidae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Apidae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Genus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Homo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Odobenus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Haliaeetus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Apis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Species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sapiens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rosmarus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leucocephalus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 err="1">
                          <a:latin typeface="Cambria"/>
                          <a:ea typeface="Calibri"/>
                          <a:cs typeface="Times New Roman"/>
                        </a:rPr>
                        <a:t>mellifera</a:t>
                      </a:r>
                      <a:endParaRPr lang="en-CA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01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200" dirty="0">
                <a:latin typeface="Comic Sans MS" pitchFamily="66" charset="0"/>
              </a:rPr>
              <a:t>Which organism is least closely related to the other organisms? Explain why.</a:t>
            </a:r>
          </a:p>
        </p:txBody>
      </p:sp>
    </p:spTree>
    <p:extLst>
      <p:ext uri="{BB962C8B-B14F-4D97-AF65-F5344CB8AC3E}">
        <p14:creationId xmlns:p14="http://schemas.microsoft.com/office/powerpoint/2010/main" val="236792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Greek and Latin Prefix and Suffix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List 5 words using Greek/Latin prefix</a:t>
            </a:r>
          </a:p>
          <a:p>
            <a:r>
              <a:rPr lang="en-CA" sz="3600" dirty="0"/>
              <a:t>List 5 words using Greek/Latin suffix</a:t>
            </a:r>
          </a:p>
          <a:p>
            <a:r>
              <a:rPr lang="en-CA" sz="3600" dirty="0"/>
              <a:t>List 5 words that use a prefix and suffix together</a:t>
            </a:r>
          </a:p>
        </p:txBody>
      </p:sp>
    </p:spTree>
    <p:extLst>
      <p:ext uri="{BB962C8B-B14F-4D97-AF65-F5344CB8AC3E}">
        <p14:creationId xmlns:p14="http://schemas.microsoft.com/office/powerpoint/2010/main" val="1528401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2400"/>
          <a:ext cx="86106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Cambria"/>
                          <a:ea typeface="Calibri"/>
                          <a:cs typeface="Times New Roman"/>
                        </a:rPr>
                        <a:t>Taxon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Human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Walrus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Bald eagle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Honey bee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Kingdom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err="1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Phylum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Anthropoda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Class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Aves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Insecta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Order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Primates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Carnivora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Accipitriformes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Hymenoptera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Family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Hominidae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Odobenidae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Apidae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Genus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Homo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Odobenus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Haliaeetus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Apis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Species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sapiens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rosmarus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leucocephalus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 err="1">
                          <a:latin typeface="Cambria"/>
                          <a:ea typeface="Calibri"/>
                          <a:cs typeface="Times New Roman"/>
                        </a:rPr>
                        <a:t>mellifera</a:t>
                      </a:r>
                      <a:endParaRPr lang="en-CA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Donut 6"/>
          <p:cNvSpPr/>
          <p:nvPr/>
        </p:nvSpPr>
        <p:spPr bwMode="auto">
          <a:xfrm>
            <a:off x="7772400" y="1752601"/>
            <a:ext cx="2667000" cy="519113"/>
          </a:xfrm>
          <a:prstGeom prst="donut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>
                <a:latin typeface="Comic Sans MS" pitchFamily="66" charset="0"/>
              </a:rPr>
              <a:t>Which organisms are most closely related? Explain why</a:t>
            </a:r>
            <a:r>
              <a:rPr lang="en-CA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2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2400"/>
          <a:ext cx="86106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latin typeface="Cambria"/>
                          <a:ea typeface="Calibri"/>
                          <a:cs typeface="Times New Roman"/>
                        </a:rPr>
                        <a:t>Taxon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latin typeface="Cambria"/>
                          <a:ea typeface="Calibri"/>
                          <a:cs typeface="Times New Roman"/>
                        </a:rPr>
                        <a:t>Human</a:t>
                      </a:r>
                      <a:endParaRPr lang="en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Walrus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Bald eagle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Honey bee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Kingdom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Animalia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Phylum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err="1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Chordata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Anthropoda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Class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err="1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Mammalia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Aves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err="1">
                          <a:latin typeface="Cambria"/>
                          <a:ea typeface="Calibri"/>
                          <a:cs typeface="Times New Roman"/>
                        </a:rPr>
                        <a:t>Insecta</a:t>
                      </a:r>
                      <a:endParaRPr lang="en-C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Order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Primates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Carnivora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Accipitriformes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Hymenoptera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Family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Hominidae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Odobenidae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Accipitridae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mbria"/>
                          <a:ea typeface="Calibri"/>
                          <a:cs typeface="Times New Roman"/>
                        </a:rPr>
                        <a:t>Apidae</a:t>
                      </a:r>
                      <a:endParaRPr lang="en-C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Genus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Homo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Odobenus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Haliaeetus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Apis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latin typeface="Cambria"/>
                          <a:ea typeface="Calibri"/>
                          <a:cs typeface="Times New Roman"/>
                        </a:rPr>
                        <a:t>Species</a:t>
                      </a:r>
                      <a:endParaRPr lang="en-C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sapiens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rosmarus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>
                          <a:latin typeface="Cambria"/>
                          <a:ea typeface="Calibri"/>
                          <a:cs typeface="Times New Roman"/>
                        </a:rPr>
                        <a:t>leucocephalus</a:t>
                      </a:r>
                      <a:endParaRPr lang="en-CA" sz="24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i="1" dirty="0" err="1">
                          <a:latin typeface="Cambria"/>
                          <a:ea typeface="Calibri"/>
                          <a:cs typeface="Times New Roman"/>
                        </a:rPr>
                        <a:t>mellifera</a:t>
                      </a:r>
                      <a:endParaRPr lang="en-CA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 bwMode="auto">
          <a:xfrm>
            <a:off x="2362200" y="2590801"/>
            <a:ext cx="3733800" cy="519113"/>
          </a:xfrm>
          <a:prstGeom prst="donut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2362200" y="1752601"/>
            <a:ext cx="3733800" cy="519113"/>
          </a:xfrm>
          <a:prstGeom prst="donut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2362200" y="914401"/>
            <a:ext cx="3733800" cy="519113"/>
          </a:xfrm>
          <a:prstGeom prst="donut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5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162175" y="10668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How do biologists group and name organisms?</a:t>
            </a:r>
            <a:endParaRPr lang="en-CA" altLang="en-US" sz="4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2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Taxonomy: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51" y="1431233"/>
            <a:ext cx="5206632" cy="4610127"/>
          </a:xfrm>
        </p:spPr>
        <p:txBody>
          <a:bodyPr>
            <a:normAutofit/>
          </a:bodyPr>
          <a:lstStyle/>
          <a:p>
            <a:r>
              <a:rPr lang="en-CA" sz="3200" dirty="0"/>
              <a:t>The science of naming, identifying and classifying species</a:t>
            </a:r>
          </a:p>
          <a:p>
            <a:r>
              <a:rPr lang="en-CA" sz="3200" dirty="0"/>
              <a:t>Follows well-defined rules that describe how to properly name and classify any species</a:t>
            </a:r>
          </a:p>
        </p:txBody>
      </p:sp>
      <p:pic>
        <p:nvPicPr>
          <p:cNvPr id="25602" name="Picture 2" descr="Image result for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1050259"/>
            <a:ext cx="60960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4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Taxonomy: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38" y="1930400"/>
            <a:ext cx="8596668" cy="3880773"/>
          </a:xfrm>
        </p:spPr>
        <p:txBody>
          <a:bodyPr/>
          <a:lstStyle/>
          <a:p>
            <a:r>
              <a:rPr lang="en-CA" sz="3600" dirty="0"/>
              <a:t>Taxonomy serves 2 purposes:</a:t>
            </a:r>
          </a:p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270" y="2746513"/>
            <a:ext cx="8305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Tx/>
            </a:pPr>
            <a:r>
              <a:rPr lang="en-CA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1) </a:t>
            </a:r>
            <a:r>
              <a:rPr lang="en-CA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Identifying individual organisms</a:t>
            </a:r>
          </a:p>
          <a:p>
            <a:pPr marL="0" indent="0">
              <a:spcBef>
                <a:spcPct val="50000"/>
              </a:spcBef>
              <a:buClrTx/>
              <a:buSzTx/>
            </a:pPr>
            <a:r>
              <a:rPr lang="en-CA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2) </a:t>
            </a:r>
            <a:r>
              <a:rPr lang="en-CA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Representing relationships among  	organisms</a:t>
            </a:r>
          </a:p>
        </p:txBody>
      </p:sp>
    </p:spTree>
    <p:extLst>
      <p:ext uri="{BB962C8B-B14F-4D97-AF65-F5344CB8AC3E}">
        <p14:creationId xmlns:p14="http://schemas.microsoft.com/office/powerpoint/2010/main" val="5813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CA" altLang="en-US" sz="4800" b="1">
                <a:latin typeface="Comic Sans MS" panose="030F0702030302020204" pitchFamily="66" charset="0"/>
              </a:rPr>
              <a:t>History of Classification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>
                <a:latin typeface="Comic Sans MS" panose="030F0702030302020204" pitchFamily="66" charset="0"/>
              </a:rPr>
              <a:t>arranged organisms according to where they lived (air, water, land)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8702502" y="1953551"/>
            <a:ext cx="3352800" cy="3871913"/>
            <a:chOff x="3792" y="1344"/>
            <a:chExt cx="2112" cy="2439"/>
          </a:xfrm>
        </p:grpSpPr>
        <p:pic>
          <p:nvPicPr>
            <p:cNvPr id="55302" name="Picture 6" descr="C:\Jeff's Teaching Folder\Pictures\Various\Aristotle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" y="1344"/>
              <a:ext cx="1456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3792" y="3552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en-CA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Aristotle (384 – 322 B.C.)</a:t>
              </a:r>
            </a:p>
          </p:txBody>
        </p:sp>
      </p:grp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54157" y="1234081"/>
            <a:ext cx="3998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CA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Aristotle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819400" y="6248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mpsons - I am so sm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  <p:bldP spid="553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CA" altLang="en-US" sz="4800" b="1">
                <a:latin typeface="Comic Sans MS" panose="030F0702030302020204" pitchFamily="66" charset="0"/>
              </a:rPr>
              <a:t>History of Classification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49866" y="2609388"/>
            <a:ext cx="8596668" cy="3880773"/>
          </a:xfrm>
        </p:spPr>
        <p:txBody>
          <a:bodyPr/>
          <a:lstStyle/>
          <a:p>
            <a:r>
              <a:rPr lang="en-CA" altLang="en-US" sz="3600" dirty="0">
                <a:latin typeface="Comic Sans MS" panose="030F0702030302020204" pitchFamily="66" charset="0"/>
              </a:rPr>
              <a:t>classified organisms as useful, or harmful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76400" y="16002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CA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St. Augustine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7570304" y="1663238"/>
            <a:ext cx="3733800" cy="3719513"/>
            <a:chOff x="3360" y="1392"/>
            <a:chExt cx="2352" cy="2343"/>
          </a:xfrm>
        </p:grpSpPr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3360" y="3504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en-CA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St. Augustine (354 – 480 A.D.)</a:t>
              </a:r>
            </a:p>
          </p:txBody>
        </p:sp>
        <p:pic>
          <p:nvPicPr>
            <p:cNvPr id="583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92"/>
              <a:ext cx="1512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2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CA" altLang="en-US" sz="4800" b="1">
                <a:latin typeface="Comic Sans MS" panose="030F0702030302020204" pitchFamily="66" charset="0"/>
              </a:rPr>
              <a:t>History of Classification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49866" y="2609388"/>
            <a:ext cx="8596668" cy="3880773"/>
          </a:xfrm>
        </p:spPr>
        <p:txBody>
          <a:bodyPr/>
          <a:lstStyle/>
          <a:p>
            <a:r>
              <a:rPr lang="en-CA" altLang="en-US" sz="3600" dirty="0">
                <a:latin typeface="Comic Sans MS" panose="030F0702030302020204" pitchFamily="66" charset="0"/>
              </a:rPr>
              <a:t>Catalogued organisms based on shape, structure and whether they reproduced with each other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First to use word species</a:t>
            </a:r>
          </a:p>
          <a:p>
            <a:pPr lvl="1"/>
            <a:r>
              <a:rPr lang="en-CA" altLang="en-US" sz="3400" dirty="0">
                <a:latin typeface="Comic Sans MS" panose="030F0702030302020204" pitchFamily="66" charset="0"/>
              </a:rPr>
              <a:t>Listed 19 000 species of birds, fish and mammals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76400" y="16002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CA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John Ray</a:t>
            </a:r>
          </a:p>
        </p:txBody>
      </p:sp>
      <p:pic>
        <p:nvPicPr>
          <p:cNvPr id="2052" name="Picture 4" descr="Image result for john ray tax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34" y="1920875"/>
            <a:ext cx="27908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0" y="0"/>
            <a:ext cx="1143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CA" altLang="en-US" sz="4800" b="1">
                <a:latin typeface="Comic Sans MS" panose="030F0702030302020204" pitchFamily="66" charset="0"/>
              </a:rPr>
              <a:t>History of Classification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>
                <a:latin typeface="Comic Sans MS" panose="030F0702030302020204" pitchFamily="66" charset="0"/>
              </a:rPr>
              <a:t>Swedish botanist</a:t>
            </a:r>
          </a:p>
          <a:p>
            <a:r>
              <a:rPr lang="en-CA" altLang="en-US" sz="3600" dirty="0">
                <a:latin typeface="Comic Sans MS" panose="030F0702030302020204" pitchFamily="66" charset="0"/>
              </a:rPr>
              <a:t>developed modern system of naming organisms according to their physical characteristics</a:t>
            </a:r>
          </a:p>
          <a:p>
            <a:pPr lvl="1"/>
            <a:r>
              <a:rPr lang="en-CA" altLang="en-US" sz="3400" dirty="0">
                <a:latin typeface="Comic Sans MS" panose="030F0702030302020204" pitchFamily="66" charset="0"/>
              </a:rPr>
              <a:t>System referred to as </a:t>
            </a:r>
            <a:r>
              <a:rPr lang="en-CA" altLang="en-US" sz="3400" b="1" u="sng" dirty="0">
                <a:latin typeface="Comic Sans MS" panose="030F0702030302020204" pitchFamily="66" charset="0"/>
              </a:rPr>
              <a:t>binomial nomenclature</a:t>
            </a:r>
          </a:p>
          <a:p>
            <a:endParaRPr lang="en-CA" altLang="en-US" sz="3600" dirty="0">
              <a:latin typeface="Comic Sans MS" panose="030F0702030302020204" pitchFamily="66" charset="0"/>
            </a:endParaRPr>
          </a:p>
          <a:p>
            <a:endParaRPr lang="en-CA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76400" y="1600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CA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Carolus Linnaeus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8905461" y="1672432"/>
            <a:ext cx="2819400" cy="3567113"/>
            <a:chOff x="3840" y="1488"/>
            <a:chExt cx="1776" cy="2247"/>
          </a:xfrm>
        </p:grpSpPr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3840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r>
                <a:rPr lang="en-CA" alt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Linnaeus (1707 – 1778)</a:t>
              </a:r>
            </a:p>
          </p:txBody>
        </p:sp>
        <p:pic>
          <p:nvPicPr>
            <p:cNvPr id="60423" name="Picture 7" descr="C:\Jeff's Teaching Folder\Pictures\Various\Linnaeus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488"/>
              <a:ext cx="1464" cy="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27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  <p:bldP spid="60420" grpId="0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653</Words>
  <Application>Microsoft Office PowerPoint</Application>
  <PresentationFormat>Custom</PresentationFormat>
  <Paragraphs>227</Paragraphs>
  <Slides>22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Classifying Life</vt:lpstr>
      <vt:lpstr>Greek and Latin Prefix and Suffix Challenge</vt:lpstr>
      <vt:lpstr>PowerPoint Presentation</vt:lpstr>
      <vt:lpstr>Taxonomy:</vt:lpstr>
      <vt:lpstr>Taxonomy:</vt:lpstr>
      <vt:lpstr>History of Classification</vt:lpstr>
      <vt:lpstr>History of Classification</vt:lpstr>
      <vt:lpstr>History of Classification</vt:lpstr>
      <vt:lpstr>History of Classification</vt:lpstr>
      <vt:lpstr>Binomial Nomenclature</vt:lpstr>
      <vt:lpstr>Binomial Nomenclature</vt:lpstr>
      <vt:lpstr>Taxonomy Name Challenge</vt:lpstr>
      <vt:lpstr>Our Current Classification System</vt:lpstr>
      <vt:lpstr>Taxonomy</vt:lpstr>
      <vt:lpstr>Taxon Levels: Giant Pana</vt:lpstr>
      <vt:lpstr>Giant Panda Taxonomy Tree</vt:lpstr>
      <vt:lpstr>Grey Wolf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Life</dc:title>
  <dc:creator>Ally Buchan</dc:creator>
  <cp:lastModifiedBy>Jennifer Coleman</cp:lastModifiedBy>
  <cp:revision>39</cp:revision>
  <cp:lastPrinted>2017-05-15T12:36:01Z</cp:lastPrinted>
  <dcterms:created xsi:type="dcterms:W3CDTF">2016-08-25T00:15:04Z</dcterms:created>
  <dcterms:modified xsi:type="dcterms:W3CDTF">2017-05-15T12:42:07Z</dcterms:modified>
</cp:coreProperties>
</file>