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0CAD-9890-4970-B387-564FB502B25D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F274-BEC8-4FFD-8979-603935DD89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58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7C789-2FDF-4F86-9A3C-69EA48DEDF22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E7B3B-9EE8-4677-8DF4-5EA9460A4B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3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3797" indent="-270691">
              <a:defRPr>
                <a:solidFill>
                  <a:schemeClr val="tx1"/>
                </a:solidFill>
                <a:latin typeface="Arial" charset="0"/>
              </a:defRPr>
            </a:lvl2pPr>
            <a:lvl3pPr marL="1082764" indent="-216553">
              <a:defRPr>
                <a:solidFill>
                  <a:schemeClr val="tx1"/>
                </a:solidFill>
                <a:latin typeface="Arial" charset="0"/>
              </a:defRPr>
            </a:lvl3pPr>
            <a:lvl4pPr marL="1515869" indent="-216553">
              <a:defRPr>
                <a:solidFill>
                  <a:schemeClr val="tx1"/>
                </a:solidFill>
                <a:latin typeface="Arial" charset="0"/>
              </a:defRPr>
            </a:lvl4pPr>
            <a:lvl5pPr marL="1948975" indent="-216553">
              <a:defRPr>
                <a:solidFill>
                  <a:schemeClr val="tx1"/>
                </a:solidFill>
                <a:latin typeface="Arial" charset="0"/>
              </a:defRPr>
            </a:lvl5pPr>
            <a:lvl6pPr marL="2382081" indent="-216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5186" indent="-216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8292" indent="-216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397" indent="-216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1B90CE-3467-4E6B-BACF-B155E94FC779}" type="slidenum">
              <a:rPr lang="en-CA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3FBC6-2B7F-4E19-BDB1-3ED57874547D}" type="slidenum">
              <a:rPr lang="en-CA" altLang="en-US">
                <a:solidFill>
                  <a:prstClr val="black"/>
                </a:solidFill>
              </a:rPr>
              <a:pPr/>
              <a:t>17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3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99F1C1-52ED-4149-BD47-245A23269470}" type="slidenum">
              <a:rPr lang="en-CA" altLang="en-US">
                <a:solidFill>
                  <a:prstClr val="black"/>
                </a:solidFill>
              </a:rPr>
              <a:pPr/>
              <a:t>18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5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E4597-3EEA-461C-A321-19F3BEC359B6}" type="slidenum">
              <a:rPr lang="en-CA" altLang="en-US">
                <a:solidFill>
                  <a:prstClr val="black"/>
                </a:solidFill>
              </a:rPr>
              <a:pPr/>
              <a:t>19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8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1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7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96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4C8F-4E6C-4BE7-A7C7-3EC25ED76249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CDD2-50EB-46E9-B8A7-B4388F03B5C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6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4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1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20FFD6-5918-4791-9A6C-F2E111E86F6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89FD44-BDEF-4DDA-B5DE-500E795BE3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Biodiversity:</a:t>
            </a:r>
            <a:br>
              <a:rPr lang="en-CA" dirty="0" smtClean="0"/>
            </a:br>
            <a:r>
              <a:rPr lang="en-CA" dirty="0" smtClean="0"/>
              <a:t>Identifying </a:t>
            </a:r>
            <a:r>
              <a:rPr lang="en-CA" dirty="0" smtClean="0"/>
              <a:t>Species &amp; Dichotomous Keys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47" y="363077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2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hylogenetic tree carniv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07" y="249168"/>
            <a:ext cx="6730259" cy="67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165" y="3525078"/>
            <a:ext cx="2822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Node- represents a common ancestor</a:t>
            </a:r>
          </a:p>
        </p:txBody>
      </p:sp>
      <p:cxnSp>
        <p:nvCxnSpPr>
          <p:cNvPr id="6" name="Connector: Elbow 5"/>
          <p:cNvCxnSpPr/>
          <p:nvPr/>
        </p:nvCxnSpPr>
        <p:spPr>
          <a:xfrm>
            <a:off x="2623930" y="3909391"/>
            <a:ext cx="2968487" cy="41081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802311" y="3953155"/>
            <a:ext cx="490330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142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Rectangle 5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4800" b="1" smtClean="0">
                <a:latin typeface="Comic Sans MS" pitchFamily="66" charset="0"/>
              </a:rPr>
              <a:t>Phylogenetic Trees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752601"/>
            <a:ext cx="11684000" cy="1482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 smtClean="0">
                <a:latin typeface="Comic Sans MS" pitchFamily="66" charset="0"/>
              </a:rPr>
              <a:t>the bottom of the tree represents the oldest ancestral species</a:t>
            </a:r>
          </a:p>
          <a:p>
            <a:pPr>
              <a:defRPr/>
            </a:pPr>
            <a:r>
              <a:rPr lang="en-CA" dirty="0">
                <a:latin typeface="Comic Sans MS" pitchFamily="66" charset="0"/>
              </a:rPr>
              <a:t>the upper branches of the tree represent present-day descendant species</a:t>
            </a:r>
          </a:p>
          <a:p>
            <a:pPr eaLnBrk="1" hangingPunct="1">
              <a:defRPr/>
            </a:pPr>
            <a:endParaRPr lang="en-CA" dirty="0" smtClean="0">
              <a:latin typeface="Comic Sans MS" pitchFamily="66" charset="0"/>
            </a:endParaRPr>
          </a:p>
        </p:txBody>
      </p:sp>
      <p:pic>
        <p:nvPicPr>
          <p:cNvPr id="30725" name="Picture 8" descr="Phylogenic Tree -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91" y="3280894"/>
            <a:ext cx="6602831" cy="287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6" name="Picture 2" descr="Phylogenic Tree -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2" y="271463"/>
            <a:ext cx="665903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Dichotomous Keys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87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How do you identify an organism you’ve never seen before?</a:t>
            </a:r>
          </a:p>
          <a:p>
            <a:pPr marL="0" indent="0">
              <a:buNone/>
            </a:pPr>
            <a:endParaRPr lang="en-CA" sz="4800" dirty="0"/>
          </a:p>
        </p:txBody>
      </p:sp>
      <p:pic>
        <p:nvPicPr>
          <p:cNvPr id="1026" name="Picture 2" descr="Image result for strange ins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5592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3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Dichotomous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CA" dirty="0"/>
              <a:t>An identification tool used by scientists to identify unfamiliar organisms</a:t>
            </a:r>
          </a:p>
          <a:p>
            <a:pPr>
              <a:buFontTx/>
              <a:buChar char="-"/>
            </a:pPr>
            <a:r>
              <a:rPr lang="en-CA" dirty="0"/>
              <a:t>Consists of two-part choices that lead the user to a correct identification</a:t>
            </a:r>
          </a:p>
        </p:txBody>
      </p:sp>
      <p:pic>
        <p:nvPicPr>
          <p:cNvPr id="2054" name="Picture 6" descr="Image result for dichotomous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35" y="3528060"/>
            <a:ext cx="3959225" cy="32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1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ichotomous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4" y="1021081"/>
            <a:ext cx="988186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3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54" name="Rectangle 1029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868680" y="335280"/>
            <a:ext cx="10652760" cy="6126480"/>
            <a:chOff x="0" y="524"/>
            <a:chExt cx="5760" cy="3316"/>
          </a:xfrm>
        </p:grpSpPr>
        <p:pic>
          <p:nvPicPr>
            <p:cNvPr id="49156" name="Picture 1026" descr="Dichotomous Key - 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4"/>
              <a:ext cx="5760" cy="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Rectangle 1027"/>
            <p:cNvSpPr>
              <a:spLocks noChangeArrowheads="1"/>
            </p:cNvSpPr>
            <p:nvPr/>
          </p:nvSpPr>
          <p:spPr bwMode="auto">
            <a:xfrm>
              <a:off x="1584" y="720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9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78" name="Rectangle 72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1981200"/>
            <a:ext cx="9144000" cy="4800600"/>
            <a:chOff x="0" y="1200"/>
            <a:chExt cx="5760" cy="3024"/>
          </a:xfrm>
        </p:grpSpPr>
        <p:sp>
          <p:nvSpPr>
            <p:cNvPr id="50181" name="Text Box 3"/>
            <p:cNvSpPr txBox="1">
              <a:spLocks noChangeArrowheads="1"/>
            </p:cNvSpPr>
            <p:nvPr/>
          </p:nvSpPr>
          <p:spPr bwMode="auto">
            <a:xfrm>
              <a:off x="2256" y="1200"/>
              <a:ext cx="816" cy="2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Animals</a:t>
              </a:r>
            </a:p>
          </p:txBody>
        </p:sp>
        <p:grpSp>
          <p:nvGrpSpPr>
            <p:cNvPr id="50182" name="Group 4"/>
            <p:cNvGrpSpPr>
              <a:grpSpLocks/>
            </p:cNvGrpSpPr>
            <p:nvPr/>
          </p:nvGrpSpPr>
          <p:grpSpPr bwMode="auto">
            <a:xfrm>
              <a:off x="0" y="1344"/>
              <a:ext cx="5760" cy="2880"/>
              <a:chOff x="0" y="1296"/>
              <a:chExt cx="5760" cy="2880"/>
            </a:xfrm>
          </p:grpSpPr>
          <p:sp>
            <p:nvSpPr>
              <p:cNvPr id="50183" name="Text Box 5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1968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No hair, fur, or feathers</a:t>
                </a:r>
              </a:p>
            </p:txBody>
          </p:sp>
          <p:sp>
            <p:nvSpPr>
              <p:cNvPr id="50184" name="Text Box 6"/>
              <p:cNvSpPr txBox="1">
                <a:spLocks noChangeArrowheads="1"/>
              </p:cNvSpPr>
              <p:nvPr/>
            </p:nvSpPr>
            <p:spPr bwMode="auto">
              <a:xfrm>
                <a:off x="3168" y="1584"/>
                <a:ext cx="2160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Has hair, fur, or feathers</a:t>
                </a:r>
              </a:p>
            </p:txBody>
          </p:sp>
          <p:sp>
            <p:nvSpPr>
              <p:cNvPr id="50185" name="Text Box 7"/>
              <p:cNvSpPr txBox="1">
                <a:spLocks noChangeArrowheads="1"/>
              </p:cNvSpPr>
              <p:nvPr/>
            </p:nvSpPr>
            <p:spPr bwMode="auto">
              <a:xfrm>
                <a:off x="4560" y="2256"/>
                <a:ext cx="91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Has claws</a:t>
                </a:r>
              </a:p>
            </p:txBody>
          </p:sp>
          <p:sp>
            <p:nvSpPr>
              <p:cNvPr id="50186" name="Text Box 8"/>
              <p:cNvSpPr txBox="1">
                <a:spLocks noChangeArrowheads="1"/>
              </p:cNvSpPr>
              <p:nvPr/>
            </p:nvSpPr>
            <p:spPr bwMode="auto">
              <a:xfrm>
                <a:off x="3120" y="2256"/>
                <a:ext cx="1008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Has hoofs</a:t>
                </a:r>
              </a:p>
            </p:txBody>
          </p:sp>
          <p:sp>
            <p:nvSpPr>
              <p:cNvPr id="50187" name="Text Box 9"/>
              <p:cNvSpPr txBox="1">
                <a:spLocks noChangeArrowheads="1"/>
              </p:cNvSpPr>
              <p:nvPr/>
            </p:nvSpPr>
            <p:spPr bwMode="auto">
              <a:xfrm>
                <a:off x="1728" y="2256"/>
                <a:ext cx="816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Has Scales</a:t>
                </a:r>
              </a:p>
            </p:txBody>
          </p:sp>
          <p:sp>
            <p:nvSpPr>
              <p:cNvPr id="50188" name="Text Box 10"/>
              <p:cNvSpPr txBox="1">
                <a:spLocks noChangeArrowheads="1"/>
              </p:cNvSpPr>
              <p:nvPr/>
            </p:nvSpPr>
            <p:spPr bwMode="auto">
              <a:xfrm>
                <a:off x="336" y="2256"/>
                <a:ext cx="864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No scales</a:t>
                </a:r>
              </a:p>
            </p:txBody>
          </p:sp>
          <p:sp>
            <p:nvSpPr>
              <p:cNvPr id="50189" name="Text Box 11"/>
              <p:cNvSpPr txBox="1">
                <a:spLocks noChangeArrowheads="1"/>
              </p:cNvSpPr>
              <p:nvPr/>
            </p:nvSpPr>
            <p:spPr bwMode="auto">
              <a:xfrm>
                <a:off x="4368" y="2880"/>
                <a:ext cx="672" cy="40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No wings</a:t>
                </a:r>
              </a:p>
            </p:txBody>
          </p:sp>
          <p:sp>
            <p:nvSpPr>
              <p:cNvPr id="50190" name="Text Box 12"/>
              <p:cNvSpPr txBox="1">
                <a:spLocks noChangeArrowheads="1"/>
              </p:cNvSpPr>
              <p:nvPr/>
            </p:nvSpPr>
            <p:spPr bwMode="auto">
              <a:xfrm>
                <a:off x="3600" y="2880"/>
                <a:ext cx="720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Two toes</a:t>
                </a:r>
              </a:p>
            </p:txBody>
          </p:sp>
          <p:sp>
            <p:nvSpPr>
              <p:cNvPr id="50191" name="Text Box 13"/>
              <p:cNvSpPr txBox="1">
                <a:spLocks noChangeArrowheads="1"/>
              </p:cNvSpPr>
              <p:nvPr/>
            </p:nvSpPr>
            <p:spPr bwMode="auto">
              <a:xfrm>
                <a:off x="2112" y="2880"/>
                <a:ext cx="67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Has fins</a:t>
                </a:r>
              </a:p>
            </p:txBody>
          </p:sp>
          <p:sp>
            <p:nvSpPr>
              <p:cNvPr id="50192" name="Text Box 14"/>
              <p:cNvSpPr txBox="1">
                <a:spLocks noChangeArrowheads="1"/>
              </p:cNvSpPr>
              <p:nvPr/>
            </p:nvSpPr>
            <p:spPr bwMode="auto">
              <a:xfrm>
                <a:off x="2880" y="2880"/>
                <a:ext cx="624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One toe</a:t>
                </a:r>
              </a:p>
            </p:txBody>
          </p:sp>
          <p:sp>
            <p:nvSpPr>
              <p:cNvPr id="50193" name="Text Box 15"/>
              <p:cNvSpPr txBox="1">
                <a:spLocks noChangeArrowheads="1"/>
              </p:cNvSpPr>
              <p:nvPr/>
            </p:nvSpPr>
            <p:spPr bwMode="auto">
              <a:xfrm>
                <a:off x="1392" y="2880"/>
                <a:ext cx="67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No fins</a:t>
                </a:r>
              </a:p>
            </p:txBody>
          </p:sp>
          <p:sp>
            <p:nvSpPr>
              <p:cNvPr id="50194" name="Text Box 16"/>
              <p:cNvSpPr txBox="1">
                <a:spLocks noChangeArrowheads="1"/>
              </p:cNvSpPr>
              <p:nvPr/>
            </p:nvSpPr>
            <p:spPr bwMode="auto">
              <a:xfrm>
                <a:off x="672" y="2880"/>
                <a:ext cx="672" cy="22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700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Has Legs</a:t>
                </a:r>
              </a:p>
            </p:txBody>
          </p:sp>
          <p:sp>
            <p:nvSpPr>
              <p:cNvPr id="50195" name="Text Box 17"/>
              <p:cNvSpPr txBox="1">
                <a:spLocks noChangeArrowheads="1"/>
              </p:cNvSpPr>
              <p:nvPr/>
            </p:nvSpPr>
            <p:spPr bwMode="auto">
              <a:xfrm>
                <a:off x="5136" y="2878"/>
                <a:ext cx="624" cy="40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Has wings</a:t>
                </a:r>
              </a:p>
            </p:txBody>
          </p:sp>
          <p:sp>
            <p:nvSpPr>
              <p:cNvPr id="50196" name="Text Box 18"/>
              <p:cNvSpPr txBox="1">
                <a:spLocks noChangeArrowheads="1"/>
              </p:cNvSpPr>
              <p:nvPr/>
            </p:nvSpPr>
            <p:spPr bwMode="auto">
              <a:xfrm>
                <a:off x="0" y="2880"/>
                <a:ext cx="624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No Legs</a:t>
                </a:r>
              </a:p>
            </p:txBody>
          </p:sp>
          <p:sp>
            <p:nvSpPr>
              <p:cNvPr id="50197" name="Text Box 19"/>
              <p:cNvSpPr txBox="1">
                <a:spLocks noChangeArrowheads="1"/>
              </p:cNvSpPr>
              <p:nvPr/>
            </p:nvSpPr>
            <p:spPr bwMode="auto">
              <a:xfrm>
                <a:off x="432" y="3312"/>
                <a:ext cx="576" cy="40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Three pairs</a:t>
                </a:r>
              </a:p>
            </p:txBody>
          </p:sp>
          <p:sp>
            <p:nvSpPr>
              <p:cNvPr id="50198" name="Text Box 20"/>
              <p:cNvSpPr txBox="1">
                <a:spLocks noChangeArrowheads="1"/>
              </p:cNvSpPr>
              <p:nvPr/>
            </p:nvSpPr>
            <p:spPr bwMode="auto">
              <a:xfrm>
                <a:off x="1104" y="3312"/>
                <a:ext cx="480" cy="40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Two pairs</a:t>
                </a:r>
              </a:p>
            </p:txBody>
          </p:sp>
          <p:sp>
            <p:nvSpPr>
              <p:cNvPr id="50199" name="Text Box 21"/>
              <p:cNvSpPr txBox="1">
                <a:spLocks noChangeArrowheads="1"/>
              </p:cNvSpPr>
              <p:nvPr/>
            </p:nvSpPr>
            <p:spPr bwMode="auto">
              <a:xfrm>
                <a:off x="5232" y="3943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50200" name="Text Box 22"/>
              <p:cNvSpPr txBox="1">
                <a:spLocks noChangeArrowheads="1"/>
              </p:cNvSpPr>
              <p:nvPr/>
            </p:nvSpPr>
            <p:spPr bwMode="auto">
              <a:xfrm>
                <a:off x="48" y="3936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0201" name="Text Box 23"/>
              <p:cNvSpPr txBox="1">
                <a:spLocks noChangeArrowheads="1"/>
              </p:cNvSpPr>
              <p:nvPr/>
            </p:nvSpPr>
            <p:spPr bwMode="auto">
              <a:xfrm>
                <a:off x="528" y="3936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0202" name="Text Box 24"/>
              <p:cNvSpPr txBox="1">
                <a:spLocks noChangeArrowheads="1"/>
              </p:cNvSpPr>
              <p:nvPr/>
            </p:nvSpPr>
            <p:spPr bwMode="auto">
              <a:xfrm>
                <a:off x="1104" y="3936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0203" name="Text Box 25"/>
              <p:cNvSpPr txBox="1">
                <a:spLocks noChangeArrowheads="1"/>
              </p:cNvSpPr>
              <p:nvPr/>
            </p:nvSpPr>
            <p:spPr bwMode="auto">
              <a:xfrm>
                <a:off x="2256" y="3936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50204" name="Text Box 26"/>
              <p:cNvSpPr txBox="1">
                <a:spLocks noChangeArrowheads="1"/>
              </p:cNvSpPr>
              <p:nvPr/>
            </p:nvSpPr>
            <p:spPr bwMode="auto">
              <a:xfrm>
                <a:off x="3024" y="3936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50205" name="Text Box 27"/>
              <p:cNvSpPr txBox="1">
                <a:spLocks noChangeArrowheads="1"/>
              </p:cNvSpPr>
              <p:nvPr/>
            </p:nvSpPr>
            <p:spPr bwMode="auto">
              <a:xfrm>
                <a:off x="3792" y="3936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50206" name="Text Box 28"/>
              <p:cNvSpPr txBox="1">
                <a:spLocks noChangeArrowheads="1"/>
              </p:cNvSpPr>
              <p:nvPr/>
            </p:nvSpPr>
            <p:spPr bwMode="auto">
              <a:xfrm>
                <a:off x="4464" y="3943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50207" name="Text Box 29"/>
              <p:cNvSpPr txBox="1">
                <a:spLocks noChangeArrowheads="1"/>
              </p:cNvSpPr>
              <p:nvPr/>
            </p:nvSpPr>
            <p:spPr bwMode="auto">
              <a:xfrm>
                <a:off x="1632" y="3936"/>
                <a:ext cx="432" cy="23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50208" name="Line 30"/>
              <p:cNvSpPr>
                <a:spLocks noChangeShapeType="1"/>
              </p:cNvSpPr>
              <p:nvPr/>
            </p:nvSpPr>
            <p:spPr bwMode="auto">
              <a:xfrm flipH="1">
                <a:off x="1104" y="129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09" name="Line 31"/>
              <p:cNvSpPr>
                <a:spLocks noChangeShapeType="1"/>
              </p:cNvSpPr>
              <p:nvPr/>
            </p:nvSpPr>
            <p:spPr bwMode="auto">
              <a:xfrm>
                <a:off x="1104" y="12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0" name="Line 32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1" name="Line 33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2" name="Line 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3" name="Line 35"/>
              <p:cNvSpPr>
                <a:spLocks noChangeShapeType="1"/>
              </p:cNvSpPr>
              <p:nvPr/>
            </p:nvSpPr>
            <p:spPr bwMode="auto">
              <a:xfrm>
                <a:off x="4176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4" name="Line 36"/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5" name="Line 37"/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6" name="Line 38"/>
              <p:cNvSpPr>
                <a:spLocks noChangeShapeType="1"/>
              </p:cNvSpPr>
              <p:nvPr/>
            </p:nvSpPr>
            <p:spPr bwMode="auto">
              <a:xfrm>
                <a:off x="206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7" name="Line 39"/>
              <p:cNvSpPr>
                <a:spLocks noChangeShapeType="1"/>
              </p:cNvSpPr>
              <p:nvPr/>
            </p:nvSpPr>
            <p:spPr bwMode="auto">
              <a:xfrm>
                <a:off x="3600" y="192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8" name="Line 40"/>
              <p:cNvSpPr>
                <a:spLocks noChangeShapeType="1"/>
              </p:cNvSpPr>
              <p:nvPr/>
            </p:nvSpPr>
            <p:spPr bwMode="auto">
              <a:xfrm>
                <a:off x="3600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19" name="Line 41"/>
              <p:cNvSpPr>
                <a:spLocks noChangeShapeType="1"/>
              </p:cNvSpPr>
              <p:nvPr/>
            </p:nvSpPr>
            <p:spPr bwMode="auto">
              <a:xfrm>
                <a:off x="4896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0" name="Line 42"/>
              <p:cNvSpPr>
                <a:spLocks noChangeShapeType="1"/>
              </p:cNvSpPr>
              <p:nvPr/>
            </p:nvSpPr>
            <p:spPr bwMode="auto">
              <a:xfrm>
                <a:off x="672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1" name="Line 43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2" name="Line 44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3" name="Line 45"/>
              <p:cNvSpPr>
                <a:spLocks noChangeShapeType="1"/>
              </p:cNvSpPr>
              <p:nvPr/>
            </p:nvSpPr>
            <p:spPr bwMode="auto">
              <a:xfrm>
                <a:off x="4896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4" name="Line 46"/>
              <p:cNvSpPr>
                <a:spLocks noChangeShapeType="1"/>
              </p:cNvSpPr>
              <p:nvPr/>
            </p:nvSpPr>
            <p:spPr bwMode="auto">
              <a:xfrm>
                <a:off x="336" y="264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5" name="Line 47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6" name="Line 48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7" name="Line 49"/>
              <p:cNvSpPr>
                <a:spLocks noChangeShapeType="1"/>
              </p:cNvSpPr>
              <p:nvPr/>
            </p:nvSpPr>
            <p:spPr bwMode="auto">
              <a:xfrm>
                <a:off x="4656" y="264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8" name="Line 50"/>
              <p:cNvSpPr>
                <a:spLocks noChangeShapeType="1"/>
              </p:cNvSpPr>
              <p:nvPr/>
            </p:nvSpPr>
            <p:spPr bwMode="auto">
              <a:xfrm>
                <a:off x="336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29" name="Line 51"/>
              <p:cNvSpPr>
                <a:spLocks noChangeShapeType="1"/>
              </p:cNvSpPr>
              <p:nvPr/>
            </p:nvSpPr>
            <p:spPr bwMode="auto">
              <a:xfrm>
                <a:off x="1056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0" name="Line 52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1" name="Line 53"/>
              <p:cNvSpPr>
                <a:spLocks noChangeShapeType="1"/>
              </p:cNvSpPr>
              <p:nvPr/>
            </p:nvSpPr>
            <p:spPr bwMode="auto">
              <a:xfrm>
                <a:off x="2448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2" name="Line 54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3" name="Line 55"/>
              <p:cNvSpPr>
                <a:spLocks noChangeShapeType="1"/>
              </p:cNvSpPr>
              <p:nvPr/>
            </p:nvSpPr>
            <p:spPr bwMode="auto">
              <a:xfrm>
                <a:off x="3936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4" name="Line 56"/>
              <p:cNvSpPr>
                <a:spLocks noChangeShapeType="1"/>
              </p:cNvSpPr>
              <p:nvPr/>
            </p:nvSpPr>
            <p:spPr bwMode="auto">
              <a:xfrm>
                <a:off x="4656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5" name="Line 57"/>
              <p:cNvSpPr>
                <a:spLocks noChangeShapeType="1"/>
              </p:cNvSpPr>
              <p:nvPr/>
            </p:nvSpPr>
            <p:spPr bwMode="auto">
              <a:xfrm>
                <a:off x="5376" y="26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6" name="Line 58"/>
              <p:cNvSpPr>
                <a:spLocks noChangeShapeType="1"/>
              </p:cNvSpPr>
              <p:nvPr/>
            </p:nvSpPr>
            <p:spPr bwMode="auto">
              <a:xfrm>
                <a:off x="1008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7" name="Line 59"/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8" name="Line 60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39" name="Line 61"/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0" name="Line 62"/>
              <p:cNvSpPr>
                <a:spLocks noChangeShapeType="1"/>
              </p:cNvSpPr>
              <p:nvPr/>
            </p:nvSpPr>
            <p:spPr bwMode="auto">
              <a:xfrm>
                <a:off x="192" y="312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1" name="Line 63"/>
              <p:cNvSpPr>
                <a:spLocks noChangeShapeType="1"/>
              </p:cNvSpPr>
              <p:nvPr/>
            </p:nvSpPr>
            <p:spPr bwMode="auto">
              <a:xfrm>
                <a:off x="1776" y="312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2" name="Line 64"/>
              <p:cNvSpPr>
                <a:spLocks noChangeShapeType="1"/>
              </p:cNvSpPr>
              <p:nvPr/>
            </p:nvSpPr>
            <p:spPr bwMode="auto">
              <a:xfrm>
                <a:off x="3984" y="312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3" name="Line 65"/>
              <p:cNvSpPr>
                <a:spLocks noChangeShapeType="1"/>
              </p:cNvSpPr>
              <p:nvPr/>
            </p:nvSpPr>
            <p:spPr bwMode="auto">
              <a:xfrm>
                <a:off x="2448" y="312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4" name="Line 66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5424" y="331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7" name="Line 69"/>
              <p:cNvSpPr>
                <a:spLocks noChangeShapeType="1"/>
              </p:cNvSpPr>
              <p:nvPr/>
            </p:nvSpPr>
            <p:spPr bwMode="auto">
              <a:xfrm>
                <a:off x="720" y="37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50248" name="Line 70"/>
              <p:cNvSpPr>
                <a:spLocks noChangeShapeType="1"/>
              </p:cNvSpPr>
              <p:nvPr/>
            </p:nvSpPr>
            <p:spPr bwMode="auto">
              <a:xfrm>
                <a:off x="1344" y="37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815" name="Text Box 71"/>
          <p:cNvSpPr txBox="1">
            <a:spLocks noChangeArrowheads="1"/>
          </p:cNvSpPr>
          <p:nvPr/>
        </p:nvSpPr>
        <p:spPr bwMode="auto">
          <a:xfrm>
            <a:off x="1752600" y="1524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Using the key below, identify the following animals: </a:t>
            </a:r>
            <a:r>
              <a:rPr lang="en-US" sz="3200" dirty="0">
                <a:solidFill>
                  <a:srgbClr val="70A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Dog, Cow, Earthworm, Frog, Goldfish, Grasshopper, Horse, Robin, Snake</a:t>
            </a:r>
          </a:p>
        </p:txBody>
      </p:sp>
    </p:spTree>
    <p:extLst>
      <p:ext uri="{BB962C8B-B14F-4D97-AF65-F5344CB8AC3E}">
        <p14:creationId xmlns:p14="http://schemas.microsoft.com/office/powerpoint/2010/main" val="16379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2" name="Rectangle 24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67000" y="152400"/>
            <a:ext cx="6858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</a:t>
            </a:r>
          </a:p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76600" y="182564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Earthworm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95650" y="887414"/>
            <a:ext cx="264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Grasshopper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295650" y="1592264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Frog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295650" y="2316164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Snake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295650" y="3078164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Goldfish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95650" y="3802064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Horse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295650" y="4525964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Cow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295650" y="5268914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Dog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295650" y="5992814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Robin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6858000" y="44196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2790" name="Picture 22" descr="Gold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10874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shheads C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autoUpdateAnimBg="0"/>
      <p:bldP spid="32781" grpId="0" autoUpdateAnimBg="0"/>
      <p:bldP spid="32782" grpId="0" autoUpdateAnimBg="0"/>
      <p:bldP spid="32783" grpId="0" autoUpdateAnimBg="0"/>
      <p:bldP spid="32784" grpId="0" autoUpdateAnimBg="0"/>
      <p:bldP spid="32785" grpId="0" autoUpdateAnimBg="0"/>
      <p:bldP spid="32786" grpId="0" autoUpdateAnimBg="0"/>
      <p:bldP spid="32787" grpId="0" autoUpdateAnimBg="0"/>
      <p:bldP spid="32788" grpId="0" autoUpdateAnimBg="0"/>
      <p:bldP spid="327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are donkeys and horses considered different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Donkey (</a:t>
            </a:r>
            <a:r>
              <a:rPr lang="en-CA" i="1" dirty="0" err="1"/>
              <a:t>Equus</a:t>
            </a:r>
            <a:r>
              <a:rPr lang="en-CA" i="1" dirty="0"/>
              <a:t> </a:t>
            </a:r>
            <a:r>
              <a:rPr lang="en-CA" i="1" dirty="0" err="1"/>
              <a:t>africanus</a:t>
            </a:r>
            <a:r>
              <a:rPr lang="en-CA" i="1" dirty="0"/>
              <a:t> </a:t>
            </a:r>
            <a:r>
              <a:rPr lang="en-CA" i="1" dirty="0" err="1"/>
              <a:t>asinus</a:t>
            </a:r>
            <a:r>
              <a:rPr lang="en-CA" dirty="0"/>
              <a:t>) </a:t>
            </a:r>
            <a:r>
              <a:rPr lang="en-CA" dirty="0" smtClean="0"/>
              <a:t>              Horse </a:t>
            </a:r>
            <a:r>
              <a:rPr lang="en-CA" dirty="0"/>
              <a:t>(</a:t>
            </a:r>
            <a:r>
              <a:rPr lang="en-CA" dirty="0" err="1"/>
              <a:t>Equus</a:t>
            </a:r>
            <a:r>
              <a:rPr lang="en-CA" dirty="0"/>
              <a:t> </a:t>
            </a:r>
            <a:r>
              <a:rPr lang="en-CA" dirty="0" err="1"/>
              <a:t>caballus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						</a:t>
            </a:r>
          </a:p>
        </p:txBody>
      </p:sp>
      <p:pic>
        <p:nvPicPr>
          <p:cNvPr id="1026" name="Picture 2" descr="Image result for d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2501485"/>
            <a:ext cx="5039391" cy="27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92" y="2501485"/>
            <a:ext cx="4151382" cy="27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1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11" y="2714268"/>
            <a:ext cx="10515600" cy="1690307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Dichotomous </a:t>
            </a:r>
            <a:r>
              <a:rPr lang="en-CA" b="1" dirty="0">
                <a:solidFill>
                  <a:srgbClr val="FF0000"/>
                </a:solidFill>
              </a:rPr>
              <a:t>key for selected insects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989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0" y="1"/>
            <a:ext cx="1006281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4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4" y="1493949"/>
            <a:ext cx="7134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5B9BD5"/>
                </a:solidFill>
              </a:rPr>
              <a:t>Group Challenge:</a:t>
            </a:r>
          </a:p>
          <a:p>
            <a:endParaRPr lang="en-US" sz="2800" b="1" dirty="0">
              <a:solidFill>
                <a:srgbClr val="5B9BD5"/>
              </a:solidFill>
            </a:endParaRPr>
          </a:p>
          <a:p>
            <a:endParaRPr lang="en-US" sz="2800" b="1" dirty="0" smtClean="0">
              <a:solidFill>
                <a:srgbClr val="5B9BD5"/>
              </a:solidFill>
            </a:endParaRPr>
          </a:p>
          <a:p>
            <a:r>
              <a:rPr lang="en-US" sz="2800" b="1" dirty="0" smtClean="0">
                <a:solidFill>
                  <a:srgbClr val="5B9BD5"/>
                </a:solidFill>
              </a:rPr>
              <a:t>In groups of 10…..</a:t>
            </a:r>
          </a:p>
          <a:p>
            <a:endParaRPr lang="en-US" sz="2800" b="1" dirty="0">
              <a:solidFill>
                <a:srgbClr val="5B9BD5"/>
              </a:solidFill>
            </a:endParaRPr>
          </a:p>
          <a:p>
            <a:r>
              <a:rPr lang="en-US" sz="2800" b="1" dirty="0" smtClean="0">
                <a:solidFill>
                  <a:srgbClr val="5B9BD5"/>
                </a:solidFill>
              </a:rPr>
              <a:t>	Create a dichotomous key to identify EACH person in your group.</a:t>
            </a:r>
          </a:p>
          <a:p>
            <a:endParaRPr lang="en-US" sz="2800" b="1" dirty="0">
              <a:solidFill>
                <a:srgbClr val="5B9BD5"/>
              </a:solidFill>
            </a:endParaRPr>
          </a:p>
          <a:p>
            <a:endParaRPr lang="en-US" sz="2800" b="1" dirty="0" smtClean="0">
              <a:solidFill>
                <a:srgbClr val="5B9BD5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5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Species by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group of organisms that can interbreed in nature and produce fertile offspring</a:t>
            </a:r>
          </a:p>
          <a:p>
            <a:r>
              <a:rPr lang="en-CA" dirty="0"/>
              <a:t>2 million species have been identified</a:t>
            </a:r>
          </a:p>
          <a:p>
            <a:r>
              <a:rPr lang="en-CA" dirty="0"/>
              <a:t>Scientist believe there are between 5-100 million species on Earth</a:t>
            </a:r>
          </a:p>
          <a:p>
            <a:r>
              <a:rPr lang="en-CA" dirty="0"/>
              <a:t>Scientist cannot agree on one single definition for species, so they have created various definition called </a:t>
            </a:r>
            <a:r>
              <a:rPr lang="en-CA" b="1" dirty="0"/>
              <a:t>species concepts</a:t>
            </a:r>
          </a:p>
        </p:txBody>
      </p:sp>
    </p:spTree>
    <p:extLst>
      <p:ext uri="{BB962C8B-B14F-4D97-AF65-F5344CB8AC3E}">
        <p14:creationId xmlns:p14="http://schemas.microsoft.com/office/powerpoint/2010/main" val="135906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Species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3 main concepts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sz="3600" dirty="0"/>
              <a:t>1. Morphological Species </a:t>
            </a:r>
            <a:r>
              <a:rPr lang="en-CA" sz="3600" dirty="0" smtClean="0"/>
              <a:t>Concept (structure)</a:t>
            </a:r>
            <a:endParaRPr lang="en-CA" sz="3600" dirty="0"/>
          </a:p>
          <a:p>
            <a:pPr lvl="1"/>
            <a:r>
              <a:rPr lang="en-CA" sz="3600" dirty="0"/>
              <a:t>2. Biological Species </a:t>
            </a:r>
            <a:r>
              <a:rPr lang="en-CA" sz="3600" dirty="0" smtClean="0"/>
              <a:t>Concept (breed successfully)</a:t>
            </a:r>
            <a:endParaRPr lang="en-CA" sz="3600" dirty="0"/>
          </a:p>
          <a:p>
            <a:pPr lvl="1"/>
            <a:r>
              <a:rPr lang="en-CA" sz="3600" dirty="0"/>
              <a:t>3. Phylogenetic Species </a:t>
            </a:r>
            <a:r>
              <a:rPr lang="en-CA" sz="3600" dirty="0" smtClean="0"/>
              <a:t>Concept (evolutionary      history and relationships)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71483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275"/>
            <a:ext cx="10515600" cy="1325563"/>
          </a:xfrm>
        </p:spPr>
        <p:txBody>
          <a:bodyPr/>
          <a:lstStyle/>
          <a:p>
            <a:r>
              <a:rPr lang="en-CA" dirty="0"/>
              <a:t>1. Morphological Species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26257" cy="4351338"/>
          </a:xfrm>
        </p:spPr>
        <p:txBody>
          <a:bodyPr/>
          <a:lstStyle/>
          <a:p>
            <a:r>
              <a:rPr lang="en-CA" dirty="0"/>
              <a:t>Focuses on </a:t>
            </a:r>
            <a:r>
              <a:rPr lang="en-CA" dirty="0">
                <a:solidFill>
                  <a:srgbClr val="FF0000"/>
                </a:solidFill>
              </a:rPr>
              <a:t>morphology</a:t>
            </a:r>
            <a:r>
              <a:rPr lang="en-CA" dirty="0"/>
              <a:t> of an object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Morphology</a:t>
            </a:r>
            <a:r>
              <a:rPr lang="en-CA" dirty="0"/>
              <a:t>: structure or form of an object</a:t>
            </a:r>
          </a:p>
          <a:p>
            <a:pPr lvl="1"/>
            <a:endParaRPr lang="en-CA" dirty="0"/>
          </a:p>
          <a:p>
            <a:r>
              <a:rPr lang="en-CA" dirty="0"/>
              <a:t>Relies on comparing measurements and descriptions of similar organisms</a:t>
            </a:r>
          </a:p>
          <a:p>
            <a:r>
              <a:rPr lang="en-CA" dirty="0"/>
              <a:t>Takes into account that species change over time and that they have variation</a:t>
            </a:r>
          </a:p>
        </p:txBody>
      </p:sp>
      <p:pic>
        <p:nvPicPr>
          <p:cNvPr id="3074" name="Picture 2" descr="https://earthlingnature.files.wordpress.com/2012/03/danaus.jpg?w=500&amp;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57" y="4725262"/>
            <a:ext cx="4762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arthlingnature.files.wordpress.com/2012/03/giraffe_banana-tree.jpg?w=500&amp;h=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6" y="1314385"/>
            <a:ext cx="4147930" cy="32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3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Disadvantages to this method?</a:t>
            </a:r>
          </a:p>
        </p:txBody>
      </p:sp>
      <p:pic>
        <p:nvPicPr>
          <p:cNvPr id="2050" name="Picture 2" descr="Image result for morphological species concept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7" y="1937305"/>
            <a:ext cx="7235687" cy="46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Biological Species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123"/>
          </a:xfrm>
        </p:spPr>
        <p:txBody>
          <a:bodyPr/>
          <a:lstStyle/>
          <a:p>
            <a:r>
              <a:rPr lang="en-CA" dirty="0"/>
              <a:t>Focuses on similar characteristics and the ability of organisms to interbreed in nature and produce viable, fertile offspring</a:t>
            </a:r>
          </a:p>
        </p:txBody>
      </p:sp>
      <p:pic>
        <p:nvPicPr>
          <p:cNvPr id="4098" name="Picture 2" descr="Image result for breeding d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43" y="3034748"/>
            <a:ext cx="8237912" cy="33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Phylogenetic Species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Focuses on the evolutionary relationships among organisms</a:t>
            </a:r>
          </a:p>
          <a:p>
            <a:pPr lvl="1"/>
            <a:r>
              <a:rPr lang="en-CA" u="sng" dirty="0">
                <a:solidFill>
                  <a:srgbClr val="FF0000"/>
                </a:solidFill>
              </a:rPr>
              <a:t>Phylogeny</a:t>
            </a:r>
            <a:r>
              <a:rPr lang="en-CA" dirty="0"/>
              <a:t> refers to the evolutionary history of an organism</a:t>
            </a:r>
          </a:p>
          <a:p>
            <a:pPr lvl="1"/>
            <a:endParaRPr lang="en-CA" dirty="0"/>
          </a:p>
          <a:p>
            <a:r>
              <a:rPr lang="en-CA" dirty="0"/>
              <a:t>A species is a cluster of organisms that is distinct from other clusters and shows a pattern of relationships among organisms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 diagram that shows these relationships is called a </a:t>
            </a:r>
            <a:r>
              <a:rPr lang="en-CA" u="sng" dirty="0">
                <a:solidFill>
                  <a:srgbClr val="FF0000"/>
                </a:solidFill>
              </a:rPr>
              <a:t>phylogenetic tree</a:t>
            </a:r>
          </a:p>
        </p:txBody>
      </p:sp>
    </p:spTree>
    <p:extLst>
      <p:ext uri="{BB962C8B-B14F-4D97-AF65-F5344CB8AC3E}">
        <p14:creationId xmlns:p14="http://schemas.microsoft.com/office/powerpoint/2010/main" val="276178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391" y="234259"/>
            <a:ext cx="10515600" cy="946840"/>
          </a:xfrm>
        </p:spPr>
        <p:txBody>
          <a:bodyPr/>
          <a:lstStyle/>
          <a:p>
            <a:r>
              <a:rPr lang="en-CA" dirty="0"/>
              <a:t>Phylogenetic Tree</a:t>
            </a:r>
          </a:p>
        </p:txBody>
      </p:sp>
      <p:pic>
        <p:nvPicPr>
          <p:cNvPr id="5122" name="Picture 2" descr="Image result for phylogenetic tree of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05" y="1181099"/>
            <a:ext cx="85725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096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414</Words>
  <Application>Microsoft Office PowerPoint</Application>
  <PresentationFormat>Custom</PresentationFormat>
  <Paragraphs>110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Adjacency</vt:lpstr>
      <vt:lpstr>Biodiversity: Identifying Species &amp; Dichotomous Keys</vt:lpstr>
      <vt:lpstr>Why are donkeys and horses considered different species?</vt:lpstr>
      <vt:lpstr>Species by Definition</vt:lpstr>
      <vt:lpstr>Species Concepts</vt:lpstr>
      <vt:lpstr>1. Morphological Species Concept</vt:lpstr>
      <vt:lpstr>Disadvantages to this method?</vt:lpstr>
      <vt:lpstr>2. Biological Species Concept</vt:lpstr>
      <vt:lpstr>3. Phylogenetic Species Concept</vt:lpstr>
      <vt:lpstr>Phylogenetic Tree</vt:lpstr>
      <vt:lpstr>PowerPoint Presentation</vt:lpstr>
      <vt:lpstr>Phylogenetic Trees</vt:lpstr>
      <vt:lpstr>PowerPoint Presentation</vt:lpstr>
      <vt:lpstr>Dichotomous Keys</vt:lpstr>
      <vt:lpstr>Question:</vt:lpstr>
      <vt:lpstr>Dichotomous Keys</vt:lpstr>
      <vt:lpstr>PowerPoint Presentation</vt:lpstr>
      <vt:lpstr>PowerPoint Presentation</vt:lpstr>
      <vt:lpstr>PowerPoint Presentation</vt:lpstr>
      <vt:lpstr>PowerPoint Presentation</vt:lpstr>
      <vt:lpstr>Practice!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Species</dc:title>
  <dc:creator>Ally Buchan</dc:creator>
  <cp:lastModifiedBy>Jennifer Coleman</cp:lastModifiedBy>
  <cp:revision>18</cp:revision>
  <cp:lastPrinted>2017-05-15T15:09:42Z</cp:lastPrinted>
  <dcterms:created xsi:type="dcterms:W3CDTF">2016-08-25T16:52:06Z</dcterms:created>
  <dcterms:modified xsi:type="dcterms:W3CDTF">2017-05-15T15:09:43Z</dcterms:modified>
</cp:coreProperties>
</file>