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99D7F3-FB7A-4B35-9224-BA5A110CF3D2}" type="datetimeFigureOut">
              <a:rPr lang="en-CA" smtClean="0"/>
              <a:t>09/03/2017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FA2423-D0D7-4A19-A212-C17740E629EB}" type="slidenum">
              <a:rPr lang="en-CA" smtClean="0"/>
              <a:t>‹#›</a:t>
            </a:fld>
            <a:endParaRPr lang="en-C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9D7F3-FB7A-4B35-9224-BA5A110CF3D2}" type="datetimeFigureOut">
              <a:rPr lang="en-CA" smtClean="0"/>
              <a:t>09/03/2017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2423-D0D7-4A19-A212-C17740E629EB}" type="slidenum">
              <a:rPr lang="en-CA" smtClean="0"/>
              <a:t>‹#›</a:t>
            </a:fld>
            <a:endParaRPr lang="en-C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9D7F3-FB7A-4B35-9224-BA5A110CF3D2}" type="datetimeFigureOut">
              <a:rPr lang="en-CA" smtClean="0"/>
              <a:t>09/03/2017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2423-D0D7-4A19-A212-C17740E629EB}" type="slidenum">
              <a:rPr lang="en-CA" smtClean="0"/>
              <a:t>‹#›</a:t>
            </a:fld>
            <a:endParaRPr lang="en-C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9D7F3-FB7A-4B35-9224-BA5A110CF3D2}" type="datetimeFigureOut">
              <a:rPr lang="en-CA" smtClean="0"/>
              <a:t>09/03/2017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2423-D0D7-4A19-A212-C17740E629EB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9D7F3-FB7A-4B35-9224-BA5A110CF3D2}" type="datetimeFigureOut">
              <a:rPr lang="en-CA" smtClean="0"/>
              <a:t>09/03/2017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2423-D0D7-4A19-A212-C17740E629EB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9D7F3-FB7A-4B35-9224-BA5A110CF3D2}" type="datetimeFigureOut">
              <a:rPr lang="en-CA" smtClean="0"/>
              <a:t>09/03/2017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2423-D0D7-4A19-A212-C17740E629EB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9D7F3-FB7A-4B35-9224-BA5A110CF3D2}" type="datetimeFigureOut">
              <a:rPr lang="en-CA" smtClean="0"/>
              <a:t>09/03/2017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2423-D0D7-4A19-A212-C17740E629EB}" type="slidenum">
              <a:rPr lang="en-CA" smtClean="0"/>
              <a:t>‹#›</a:t>
            </a:fld>
            <a:endParaRPr lang="en-C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9D7F3-FB7A-4B35-9224-BA5A110CF3D2}" type="datetimeFigureOut">
              <a:rPr lang="en-CA" smtClean="0"/>
              <a:t>09/03/2017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2423-D0D7-4A19-A212-C17740E629EB}" type="slidenum">
              <a:rPr lang="en-CA" smtClean="0"/>
              <a:t>‹#›</a:t>
            </a:fld>
            <a:endParaRPr lang="en-C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9D7F3-FB7A-4B35-9224-BA5A110CF3D2}" type="datetimeFigureOut">
              <a:rPr lang="en-CA" smtClean="0"/>
              <a:t>09/03/2017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2423-D0D7-4A19-A212-C17740E629E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9D7F3-FB7A-4B35-9224-BA5A110CF3D2}" type="datetimeFigureOut">
              <a:rPr lang="en-CA" smtClean="0"/>
              <a:t>09/03/2017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2423-D0D7-4A19-A212-C17740E629E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9D7F3-FB7A-4B35-9224-BA5A110CF3D2}" type="datetimeFigureOut">
              <a:rPr lang="en-CA" smtClean="0"/>
              <a:t>09/03/2017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2423-D0D7-4A19-A212-C17740E629E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D99D7F3-FB7A-4B35-9224-BA5A110CF3D2}" type="datetimeFigureOut">
              <a:rPr lang="en-CA" smtClean="0"/>
              <a:t>09/03/2017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DFA2423-D0D7-4A19-A212-C17740E629EB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livestrong.com/article/362352-the-effects-of-zero-gravity-exercis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72" y="2247900"/>
            <a:ext cx="7295656" cy="3878263"/>
          </a:xfrm>
          <a:noFill/>
        </p:spPr>
      </p:pic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ea typeface="ＭＳ Ｐゴシック" pitchFamily="-109" charset="-128"/>
              </a:rPr>
              <a:t>Blood Vessels </a:t>
            </a:r>
          </a:p>
        </p:txBody>
      </p:sp>
    </p:spTree>
    <p:extLst>
      <p:ext uri="{BB962C8B-B14F-4D97-AF65-F5344CB8AC3E}">
        <p14:creationId xmlns:p14="http://schemas.microsoft.com/office/powerpoint/2010/main" val="147896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916113"/>
            <a:ext cx="3171825" cy="4249737"/>
          </a:xfrm>
        </p:spPr>
      </p:pic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altLang="en-US" smtClean="0">
                <a:ea typeface="ＭＳ Ｐゴシック" pitchFamily="-109" charset="-128"/>
              </a:rPr>
              <a:t>Varicose Veins</a:t>
            </a:r>
            <a:endParaRPr lang="en-US" altLang="en-US" smtClean="0">
              <a:ea typeface="ＭＳ Ｐゴシック" pitchFamily="-109" charset="-128"/>
            </a:endParaRPr>
          </a:p>
        </p:txBody>
      </p:sp>
      <p:pic>
        <p:nvPicPr>
          <p:cNvPr id="3789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13" y="2060575"/>
            <a:ext cx="5246687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51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72" y="2247900"/>
            <a:ext cx="7295656" cy="3878263"/>
          </a:xfrm>
          <a:noFill/>
        </p:spPr>
      </p:pic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ea typeface="ＭＳ Ｐゴシック" pitchFamily="-109" charset="-128"/>
              </a:rPr>
              <a:t>Blood Vessels </a:t>
            </a:r>
          </a:p>
        </p:txBody>
      </p:sp>
    </p:spTree>
    <p:extLst>
      <p:ext uri="{BB962C8B-B14F-4D97-AF65-F5344CB8AC3E}">
        <p14:creationId xmlns:p14="http://schemas.microsoft.com/office/powerpoint/2010/main" val="417879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 2" panose="05020102010507070707" pitchFamily="18" charset="2"/>
              <a:buChar char=""/>
              <a:defRPr/>
            </a:pPr>
            <a:r>
              <a:rPr lang="en-CA" sz="2800" dirty="0" smtClean="0"/>
              <a:t>Capillaries are the </a:t>
            </a:r>
            <a:r>
              <a:rPr lang="en-CA" sz="2800" b="1" u="sng" dirty="0" smtClean="0"/>
              <a:t>smallest</a:t>
            </a:r>
            <a:r>
              <a:rPr lang="en-CA" sz="2800" dirty="0" smtClean="0"/>
              <a:t> blood vessel in the body</a:t>
            </a:r>
          </a:p>
          <a:p>
            <a:pPr>
              <a:lnSpc>
                <a:spcPct val="80000"/>
              </a:lnSpc>
              <a:buFont typeface="Wingdings 2" panose="05020102010507070707" pitchFamily="18" charset="2"/>
              <a:buChar char=""/>
              <a:defRPr/>
            </a:pPr>
            <a:endParaRPr lang="en-CA" sz="2800" dirty="0" smtClean="0"/>
          </a:p>
          <a:p>
            <a:pPr>
              <a:lnSpc>
                <a:spcPct val="80000"/>
              </a:lnSpc>
              <a:buFont typeface="Wingdings 2" panose="05020102010507070707" pitchFamily="18" charset="2"/>
              <a:buChar char=""/>
              <a:defRPr/>
            </a:pPr>
            <a:r>
              <a:rPr lang="en-CA" sz="2800" dirty="0" smtClean="0"/>
              <a:t>Form </a:t>
            </a:r>
            <a:r>
              <a:rPr lang="en-CA" sz="2800" b="1" u="sng" dirty="0" smtClean="0"/>
              <a:t>networks</a:t>
            </a:r>
            <a:r>
              <a:rPr lang="en-CA" sz="2800" dirty="0" smtClean="0"/>
              <a:t> of blood vessels that supply </a:t>
            </a:r>
            <a:r>
              <a:rPr lang="en-CA" sz="2800" b="1" u="sng" dirty="0" smtClean="0"/>
              <a:t>O2</a:t>
            </a:r>
            <a:r>
              <a:rPr lang="en-CA" sz="2800" dirty="0" smtClean="0"/>
              <a:t> and </a:t>
            </a:r>
            <a:r>
              <a:rPr lang="en-CA" sz="2800" b="1" u="sng" dirty="0" smtClean="0"/>
              <a:t>nutrients</a:t>
            </a:r>
            <a:r>
              <a:rPr lang="en-CA" sz="2800" dirty="0" smtClean="0"/>
              <a:t> to EVERY cell in the body</a:t>
            </a:r>
          </a:p>
          <a:p>
            <a:pPr marL="0" indent="0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endParaRPr lang="en-CA" sz="2800" dirty="0" smtClean="0"/>
          </a:p>
          <a:p>
            <a:pPr>
              <a:lnSpc>
                <a:spcPct val="80000"/>
              </a:lnSpc>
              <a:buFont typeface="Wingdings 2" panose="05020102010507070707" pitchFamily="18" charset="2"/>
              <a:buChar char=""/>
              <a:defRPr/>
            </a:pPr>
            <a:r>
              <a:rPr lang="en-CA" sz="2800" dirty="0" smtClean="0"/>
              <a:t>The diameter is so small that red blood cells must travel through capillaries single file!</a:t>
            </a:r>
          </a:p>
          <a:p>
            <a:pPr>
              <a:lnSpc>
                <a:spcPct val="80000"/>
              </a:lnSpc>
              <a:buFont typeface="Wingdings 2" panose="05020102010507070707" pitchFamily="18" charset="2"/>
              <a:buChar char=""/>
              <a:defRPr/>
            </a:pPr>
            <a:endParaRPr lang="en-CA" sz="2200" dirty="0" smtClean="0"/>
          </a:p>
          <a:p>
            <a:pPr>
              <a:lnSpc>
                <a:spcPct val="80000"/>
              </a:lnSpc>
              <a:buFont typeface="Wingdings 2" panose="05020102010507070707" pitchFamily="18" charset="2"/>
              <a:buChar char=""/>
              <a:defRPr/>
            </a:pPr>
            <a:endParaRPr lang="en-CA" sz="2200" dirty="0" smtClean="0"/>
          </a:p>
          <a:p>
            <a:pPr>
              <a:lnSpc>
                <a:spcPct val="80000"/>
              </a:lnSpc>
              <a:buFont typeface="Wingdings 2" panose="05020102010507070707" pitchFamily="18" charset="2"/>
              <a:buChar char=""/>
              <a:defRPr/>
            </a:pPr>
            <a:endParaRPr lang="en-CA" sz="2200" dirty="0" smtClean="0"/>
          </a:p>
        </p:txBody>
      </p:sp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altLang="en-US" smtClean="0">
                <a:ea typeface="ＭＳ Ｐゴシック" pitchFamily="-109" charset="-128"/>
              </a:rPr>
              <a:t>Capillaries </a:t>
            </a:r>
          </a:p>
        </p:txBody>
      </p:sp>
    </p:spTree>
    <p:extLst>
      <p:ext uri="{BB962C8B-B14F-4D97-AF65-F5344CB8AC3E}">
        <p14:creationId xmlns:p14="http://schemas.microsoft.com/office/powerpoint/2010/main" val="143121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2963" y="1500188"/>
            <a:ext cx="3221037" cy="4389437"/>
          </a:xfrm>
          <a:noFill/>
        </p:spPr>
      </p:pic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ea typeface="ＭＳ Ｐゴシック" pitchFamily="-109" charset="-128"/>
              </a:rPr>
              <a:t>Capillaries </a:t>
            </a:r>
          </a:p>
        </p:txBody>
      </p:sp>
      <p:pic>
        <p:nvPicPr>
          <p:cNvPr id="4096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5038"/>
            <a:ext cx="5329238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45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CA" altLang="en-US" sz="2800" smtClean="0">
                <a:ea typeface="ＭＳ Ｐゴシック" pitchFamily="-109" charset="-128"/>
              </a:rPr>
              <a:t>The capillary wall is made up of a thin, </a:t>
            </a:r>
            <a:r>
              <a:rPr lang="en-CA" altLang="en-US" sz="2800" b="1" u="sng" smtClean="0">
                <a:ea typeface="ＭＳ Ｐゴシック" pitchFamily="-109" charset="-128"/>
              </a:rPr>
              <a:t>single</a:t>
            </a:r>
            <a:r>
              <a:rPr lang="en-CA" altLang="en-US" sz="2800" smtClean="0">
                <a:ea typeface="ＭＳ Ｐゴシック" pitchFamily="-109" charset="-128"/>
              </a:rPr>
              <a:t> layer of cells</a:t>
            </a:r>
          </a:p>
          <a:p>
            <a:pPr>
              <a:lnSpc>
                <a:spcPct val="80000"/>
              </a:lnSpc>
              <a:buFont typeface="Wingdings 2" pitchFamily="-109" charset="2"/>
              <a:buNone/>
            </a:pPr>
            <a:endParaRPr lang="en-CA" altLang="en-US" sz="2800" smtClean="0">
              <a:ea typeface="ＭＳ Ｐゴシック" pitchFamily="-109" charset="-128"/>
            </a:endParaRPr>
          </a:p>
          <a:p>
            <a:pPr>
              <a:lnSpc>
                <a:spcPct val="80000"/>
              </a:lnSpc>
            </a:pPr>
            <a:r>
              <a:rPr lang="en-CA" altLang="en-US" sz="2800" smtClean="0">
                <a:ea typeface="ＭＳ Ｐゴシック" pitchFamily="-109" charset="-128"/>
              </a:rPr>
              <a:t>Blood pressure approaches almost </a:t>
            </a:r>
            <a:r>
              <a:rPr lang="en-CA" altLang="en-US" sz="2800" b="1" u="sng" smtClean="0">
                <a:ea typeface="ＭＳ Ｐゴシック" pitchFamily="-109" charset="-128"/>
              </a:rPr>
              <a:t>zero</a:t>
            </a:r>
            <a:endParaRPr lang="en-CA" altLang="en-US" sz="2800" smtClean="0">
              <a:ea typeface="ＭＳ Ｐゴシック" pitchFamily="-109" charset="-128"/>
            </a:endParaRPr>
          </a:p>
          <a:p>
            <a:pPr>
              <a:lnSpc>
                <a:spcPct val="80000"/>
              </a:lnSpc>
              <a:buFont typeface="Wingdings 2" pitchFamily="-109" charset="2"/>
              <a:buNone/>
            </a:pPr>
            <a:endParaRPr lang="en-CA" altLang="en-US" sz="2800" smtClean="0">
              <a:ea typeface="ＭＳ Ｐゴシック" pitchFamily="-109" charset="-128"/>
            </a:endParaRPr>
          </a:p>
          <a:p>
            <a:pPr>
              <a:lnSpc>
                <a:spcPct val="80000"/>
              </a:lnSpc>
            </a:pPr>
            <a:r>
              <a:rPr lang="en-CA" altLang="en-US" sz="2800" smtClean="0">
                <a:ea typeface="ＭＳ Ｐゴシック" pitchFamily="-109" charset="-128"/>
              </a:rPr>
              <a:t>Blood moves very slowly to allow exchange:</a:t>
            </a:r>
          </a:p>
          <a:p>
            <a:pPr lvl="1">
              <a:lnSpc>
                <a:spcPct val="80000"/>
              </a:lnSpc>
            </a:pPr>
            <a:r>
              <a:rPr lang="en-CA" altLang="en-US" b="1" u="sng" smtClean="0"/>
              <a:t>Nutrients</a:t>
            </a:r>
            <a:r>
              <a:rPr lang="en-CA" altLang="en-US" smtClean="0"/>
              <a:t> and </a:t>
            </a:r>
            <a:r>
              <a:rPr lang="en-CA" altLang="en-US" b="1" u="sng" smtClean="0"/>
              <a:t>oxygen</a:t>
            </a:r>
            <a:r>
              <a:rPr lang="en-CA" altLang="en-US" smtClean="0"/>
              <a:t> to pass out of the blood into body cells and tissues </a:t>
            </a:r>
          </a:p>
          <a:p>
            <a:pPr lvl="1">
              <a:lnSpc>
                <a:spcPct val="80000"/>
              </a:lnSpc>
            </a:pPr>
            <a:r>
              <a:rPr lang="en-CA" altLang="en-US" b="1" u="sng" smtClean="0"/>
              <a:t>Waste</a:t>
            </a:r>
            <a:r>
              <a:rPr lang="en-CA" altLang="en-US" smtClean="0"/>
              <a:t> products and </a:t>
            </a:r>
            <a:r>
              <a:rPr lang="en-CA" altLang="en-US" b="1" u="sng" smtClean="0"/>
              <a:t>carbon dioxide </a:t>
            </a:r>
            <a:r>
              <a:rPr lang="en-CA" altLang="en-US" smtClean="0"/>
              <a:t>to pass from body cells and tissues into the blood</a:t>
            </a:r>
          </a:p>
          <a:p>
            <a:endParaRPr lang="en-CA" altLang="en-US" smtClean="0">
              <a:ea typeface="ＭＳ Ｐゴシック" pitchFamily="-109" charset="-128"/>
            </a:endParaRPr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ea typeface="ＭＳ Ｐゴシック" pitchFamily="-109" charset="-128"/>
              </a:rPr>
              <a:t>Capillaries</a:t>
            </a:r>
          </a:p>
        </p:txBody>
      </p:sp>
    </p:spTree>
    <p:extLst>
      <p:ext uri="{BB962C8B-B14F-4D97-AF65-F5344CB8AC3E}">
        <p14:creationId xmlns:p14="http://schemas.microsoft.com/office/powerpoint/2010/main" val="261021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2875" y="1844675"/>
            <a:ext cx="9272588" cy="4584700"/>
          </a:xfrm>
          <a:noFill/>
        </p:spPr>
      </p:pic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altLang="en-US" sz="4000" smtClean="0">
                <a:ea typeface="ＭＳ Ｐゴシック" pitchFamily="-109" charset="-128"/>
              </a:rPr>
              <a:t>Nutrient Exchange Between Blood and Cells</a:t>
            </a:r>
          </a:p>
        </p:txBody>
      </p:sp>
    </p:spTree>
    <p:extLst>
      <p:ext uri="{BB962C8B-B14F-4D97-AF65-F5344CB8AC3E}">
        <p14:creationId xmlns:p14="http://schemas.microsoft.com/office/powerpoint/2010/main" val="25335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ea typeface="ＭＳ Ｐゴシック" pitchFamily="-109" charset="-128"/>
              </a:rPr>
              <a:t>Blood Pressure</a:t>
            </a:r>
          </a:p>
        </p:txBody>
      </p:sp>
      <p:pic>
        <p:nvPicPr>
          <p:cNvPr id="44035" name="Picture 4" descr="http://encyclopedia.lubopitko-bg.com/images/Blood%20pressure%20chan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860550"/>
            <a:ext cx="5364162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6" descr="https://encrypted-tbn1.gstatic.com/images?q=tbn:ANd9GcQMOonTIPhMN-dxQWGxJI1Np22-kPz8RMTDRSKhwTU2KhOit7TTQ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333375"/>
            <a:ext cx="20478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Box 1"/>
          <p:cNvSpPr txBox="1">
            <a:spLocks noChangeArrowheads="1"/>
          </p:cNvSpPr>
          <p:nvPr/>
        </p:nvSpPr>
        <p:spPr bwMode="auto">
          <a:xfrm>
            <a:off x="457200" y="2562225"/>
            <a:ext cx="17383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Blood exerts pressure on walls of blood vessels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719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4450"/>
            <a:ext cx="360045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altLang="en-US" smtClean="0">
                <a:ea typeface="ＭＳ Ｐゴシック" pitchFamily="-109" charset="-128"/>
              </a:rPr>
              <a:t>Measured with sphygmomanometer</a:t>
            </a:r>
          </a:p>
          <a:p>
            <a:r>
              <a:rPr lang="en-CA" altLang="en-US" smtClean="0">
                <a:ea typeface="ＭＳ Ｐゴシック" pitchFamily="-109" charset="-128"/>
              </a:rPr>
              <a:t>Inflatable cuff wrapped around arm (brachial artery)</a:t>
            </a:r>
          </a:p>
          <a:p>
            <a:r>
              <a:rPr lang="en-CA" altLang="en-US" smtClean="0">
                <a:ea typeface="ＭＳ Ｐゴシック" pitchFamily="-109" charset="-128"/>
              </a:rPr>
              <a:t>Cuff inflated until blood flow in artery is stopped</a:t>
            </a:r>
          </a:p>
          <a:p>
            <a:r>
              <a:rPr lang="en-CA" altLang="en-US" smtClean="0">
                <a:ea typeface="ＭＳ Ｐゴシック" pitchFamily="-109" charset="-128"/>
              </a:rPr>
              <a:t>As pressure released from cuff, pressure sensors in cuff detect vibrations of blood flowing through artery</a:t>
            </a:r>
          </a:p>
          <a:p>
            <a:endParaRPr lang="en-CA" altLang="en-US" smtClean="0">
              <a:ea typeface="ＭＳ Ｐゴシック" pitchFamily="-109" charset="-128"/>
            </a:endParaRPr>
          </a:p>
          <a:p>
            <a:r>
              <a:rPr lang="en-CA" altLang="en-US" smtClean="0">
                <a:ea typeface="ＭＳ Ｐゴシック" pitchFamily="-109" charset="-128"/>
              </a:rPr>
              <a:t>1</a:t>
            </a:r>
            <a:r>
              <a:rPr lang="en-CA" altLang="en-US" baseline="30000" smtClean="0">
                <a:ea typeface="ＭＳ Ｐゴシック" pitchFamily="-109" charset="-128"/>
              </a:rPr>
              <a:t>st</a:t>
            </a:r>
            <a:r>
              <a:rPr lang="en-CA" altLang="en-US" smtClean="0">
                <a:ea typeface="ＭＳ Ｐゴシック" pitchFamily="-109" charset="-128"/>
              </a:rPr>
              <a:t> reading: </a:t>
            </a:r>
            <a:r>
              <a:rPr lang="en-CA" altLang="en-US" b="1" u="sng" smtClean="0">
                <a:ea typeface="ＭＳ Ｐゴシック" pitchFamily="-109" charset="-128"/>
              </a:rPr>
              <a:t>systolic pressure </a:t>
            </a:r>
            <a:r>
              <a:rPr lang="en-CA" altLang="en-US" smtClean="0">
                <a:ea typeface="ＭＳ Ｐゴシック" pitchFamily="-109" charset="-128"/>
              </a:rPr>
              <a:t>(when heart contracts)</a:t>
            </a:r>
          </a:p>
          <a:p>
            <a:pPr lvl="1"/>
            <a:r>
              <a:rPr lang="en-CA" altLang="en-US" smtClean="0"/>
              <a:t>Normal = ~120 mm Hg</a:t>
            </a:r>
          </a:p>
          <a:p>
            <a:r>
              <a:rPr lang="en-CA" altLang="en-US" smtClean="0">
                <a:ea typeface="ＭＳ Ｐゴシック" pitchFamily="-109" charset="-128"/>
              </a:rPr>
              <a:t>2</a:t>
            </a:r>
            <a:r>
              <a:rPr lang="en-CA" altLang="en-US" baseline="30000" smtClean="0">
                <a:ea typeface="ＭＳ Ｐゴシック" pitchFamily="-109" charset="-128"/>
              </a:rPr>
              <a:t>nd</a:t>
            </a:r>
            <a:r>
              <a:rPr lang="en-CA" altLang="en-US" smtClean="0">
                <a:ea typeface="ＭＳ Ｐゴシック" pitchFamily="-109" charset="-128"/>
              </a:rPr>
              <a:t> reading: </a:t>
            </a:r>
            <a:r>
              <a:rPr lang="en-CA" altLang="en-US" b="1" u="sng" smtClean="0">
                <a:ea typeface="ＭＳ Ｐゴシック" pitchFamily="-109" charset="-128"/>
              </a:rPr>
              <a:t>diastolic pressure </a:t>
            </a:r>
            <a:r>
              <a:rPr lang="en-CA" altLang="en-US" smtClean="0">
                <a:ea typeface="ＭＳ Ｐゴシック" pitchFamily="-109" charset="-128"/>
              </a:rPr>
              <a:t>(heart is relaxed)</a:t>
            </a:r>
          </a:p>
          <a:p>
            <a:pPr lvl="1"/>
            <a:r>
              <a:rPr lang="en-CA" altLang="en-US" smtClean="0"/>
              <a:t>Normal = ~80 mm Hg</a:t>
            </a:r>
            <a:endParaRPr lang="en-US" altLang="en-US" smtClean="0"/>
          </a:p>
        </p:txBody>
      </p:sp>
      <p:sp>
        <p:nvSpPr>
          <p:cNvPr id="450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ea typeface="ＭＳ Ｐゴシック" pitchFamily="-109" charset="-128"/>
              </a:rPr>
              <a:t>Blood Pressure</a:t>
            </a:r>
            <a:endParaRPr lang="en-US" altLang="en-US" smtClean="0"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865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altLang="en-US" smtClean="0">
                <a:ea typeface="ＭＳ Ｐゴシック" pitchFamily="-109" charset="-128"/>
              </a:rPr>
              <a:t>Consistently high blood pressure</a:t>
            </a:r>
          </a:p>
          <a:p>
            <a:r>
              <a:rPr lang="en-CA" altLang="en-US" smtClean="0">
                <a:ea typeface="ＭＳ Ｐゴシック" pitchFamily="-109" charset="-128"/>
              </a:rPr>
              <a:t>Causes: medication, age, lifestyle conditions, health, diet</a:t>
            </a:r>
          </a:p>
          <a:p>
            <a:endParaRPr lang="en-CA" altLang="en-US" smtClean="0">
              <a:ea typeface="ＭＳ Ｐゴシック" pitchFamily="-109" charset="-128"/>
            </a:endParaRPr>
          </a:p>
          <a:p>
            <a:endParaRPr lang="en-CA" altLang="en-US" smtClean="0">
              <a:ea typeface="ＭＳ Ｐゴシック" pitchFamily="-109" charset="-128"/>
            </a:endParaRPr>
          </a:p>
          <a:p>
            <a:endParaRPr lang="en-CA" altLang="en-US" smtClean="0">
              <a:ea typeface="ＭＳ Ｐゴシック" pitchFamily="-109" charset="-128"/>
            </a:endParaRPr>
          </a:p>
          <a:p>
            <a:endParaRPr lang="en-CA" altLang="en-US" smtClean="0">
              <a:ea typeface="ＭＳ Ｐゴシック" pitchFamily="-109" charset="-128"/>
            </a:endParaRPr>
          </a:p>
          <a:p>
            <a:r>
              <a:rPr lang="en-CA" altLang="en-US" smtClean="0">
                <a:ea typeface="ＭＳ Ｐゴシック" pitchFamily="-109" charset="-128"/>
              </a:rPr>
              <a:t>Dangers: forces heart to work harder to pump blood around body, ruptured blood vessels, can lead to heart attack or stroke</a:t>
            </a:r>
            <a:endParaRPr lang="en-US" altLang="en-US" smtClean="0">
              <a:ea typeface="ＭＳ Ｐゴシック" pitchFamily="-109" charset="-128"/>
            </a:endParaRPr>
          </a:p>
        </p:txBody>
      </p:sp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altLang="en-US" smtClean="0">
                <a:ea typeface="ＭＳ Ｐゴシック" pitchFamily="-109" charset="-128"/>
              </a:rPr>
              <a:t>Hypertension: “The Silent Killer”</a:t>
            </a:r>
            <a:endParaRPr lang="en-US" altLang="en-US" smtClean="0">
              <a:ea typeface="ＭＳ Ｐゴシック" pitchFamily="-109" charset="-128"/>
            </a:endParaRPr>
          </a:p>
        </p:txBody>
      </p:sp>
      <p:pic>
        <p:nvPicPr>
          <p:cNvPr id="4608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20516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851150"/>
            <a:ext cx="19716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44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altLang="en-US" smtClean="0">
                <a:ea typeface="ＭＳ Ｐゴシック" pitchFamily="-109" charset="-128"/>
              </a:rPr>
              <a:t>The brain (autonomic nervous system) controls the </a:t>
            </a:r>
            <a:r>
              <a:rPr lang="en-CA" altLang="en-US" b="1" u="sng" smtClean="0">
                <a:ea typeface="ＭＳ Ｐゴシック" pitchFamily="-109" charset="-128"/>
              </a:rPr>
              <a:t>diameter</a:t>
            </a:r>
            <a:r>
              <a:rPr lang="en-CA" altLang="en-US" smtClean="0">
                <a:ea typeface="ＭＳ Ｐゴシック" pitchFamily="-109" charset="-128"/>
              </a:rPr>
              <a:t> of blood vessels</a:t>
            </a:r>
          </a:p>
          <a:p>
            <a:endParaRPr lang="en-CA" altLang="en-US" b="1" smtClean="0">
              <a:ea typeface="ＭＳ Ｐゴシック" pitchFamily="-109" charset="-128"/>
            </a:endParaRPr>
          </a:p>
          <a:p>
            <a:r>
              <a:rPr lang="en-CA" altLang="en-US" b="1" u="sng" smtClean="0">
                <a:ea typeface="ＭＳ Ｐゴシック" pitchFamily="-109" charset="-128"/>
              </a:rPr>
              <a:t>Vasoconstriction</a:t>
            </a:r>
            <a:r>
              <a:rPr lang="en-CA" altLang="en-US" u="sng" smtClean="0">
                <a:ea typeface="ＭＳ Ｐゴシック" pitchFamily="-109" charset="-128"/>
              </a:rPr>
              <a:t>:  </a:t>
            </a:r>
            <a:r>
              <a:rPr lang="en-CA" altLang="en-US" smtClean="0">
                <a:ea typeface="ＭＳ Ｐゴシック" pitchFamily="-109" charset="-128"/>
              </a:rPr>
              <a:t>blood vessels contract </a:t>
            </a:r>
            <a:r>
              <a:rPr lang="en-CA" altLang="en-US" smtClean="0">
                <a:ea typeface="ＭＳ Ｐゴシック" pitchFamily="-109" charset="-128"/>
                <a:sym typeface="Wingdings" pitchFamily="-109" charset="2"/>
              </a:rPr>
              <a:t> decrease diameter of blood vessel  reduce blood flow to tissues </a:t>
            </a:r>
          </a:p>
          <a:p>
            <a:endParaRPr lang="en-CA" altLang="en-US" smtClean="0">
              <a:ea typeface="ＭＳ Ｐゴシック" pitchFamily="-109" charset="-128"/>
              <a:sym typeface="Wingdings" pitchFamily="-109" charset="2"/>
            </a:endParaRPr>
          </a:p>
          <a:p>
            <a:r>
              <a:rPr lang="en-CA" altLang="en-US" b="1" u="sng" smtClean="0">
                <a:ea typeface="ＭＳ Ｐゴシック" pitchFamily="-109" charset="-128"/>
                <a:sym typeface="Wingdings" pitchFamily="-109" charset="2"/>
              </a:rPr>
              <a:t>Vasodilation</a:t>
            </a:r>
            <a:r>
              <a:rPr lang="en-CA" altLang="en-US" u="sng" smtClean="0">
                <a:ea typeface="ＭＳ Ｐゴシック" pitchFamily="-109" charset="-128"/>
                <a:sym typeface="Wingdings" pitchFamily="-109" charset="2"/>
              </a:rPr>
              <a:t>: </a:t>
            </a:r>
            <a:r>
              <a:rPr lang="en-CA" altLang="en-US" smtClean="0">
                <a:ea typeface="ＭＳ Ｐゴシック" pitchFamily="-109" charset="-128"/>
              </a:rPr>
              <a:t>blood vessels relax </a:t>
            </a:r>
            <a:r>
              <a:rPr lang="en-CA" altLang="en-US" smtClean="0">
                <a:ea typeface="ＭＳ Ｐゴシック" pitchFamily="-109" charset="-128"/>
                <a:sym typeface="Wingdings" pitchFamily="-109" charset="2"/>
              </a:rPr>
              <a:t> increase diameter of blood vessel  increase blood flow to tissues </a:t>
            </a:r>
          </a:p>
          <a:p>
            <a:endParaRPr lang="en-CA" altLang="en-US" smtClean="0">
              <a:ea typeface="ＭＳ Ｐゴシック" pitchFamily="-109" charset="-128"/>
            </a:endParaRPr>
          </a:p>
        </p:txBody>
      </p:sp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ea typeface="ＭＳ Ｐゴシック" pitchFamily="-109" charset="-128"/>
              </a:rPr>
              <a:t>Autonomic Nervous System</a:t>
            </a:r>
          </a:p>
        </p:txBody>
      </p:sp>
    </p:spTree>
    <p:extLst>
      <p:ext uri="{BB962C8B-B14F-4D97-AF65-F5344CB8AC3E}">
        <p14:creationId xmlns:p14="http://schemas.microsoft.com/office/powerpoint/2010/main" val="287040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/>
          </p:cNvSpPr>
          <p:nvPr>
            <p:ph idx="1"/>
          </p:nvPr>
        </p:nvSpPr>
        <p:spPr>
          <a:xfrm>
            <a:off x="468313" y="1331913"/>
            <a:ext cx="8229600" cy="4389437"/>
          </a:xfrm>
        </p:spPr>
        <p:txBody>
          <a:bodyPr/>
          <a:lstStyle/>
          <a:p>
            <a:r>
              <a:rPr lang="en-CA" altLang="en-US" b="1" smtClean="0">
                <a:ea typeface="ＭＳ Ｐゴシック" pitchFamily="-109" charset="-128"/>
              </a:rPr>
              <a:t>Arteries </a:t>
            </a:r>
            <a:r>
              <a:rPr lang="en-CA" altLang="en-US" smtClean="0">
                <a:ea typeface="ＭＳ Ｐゴシック" pitchFamily="-109" charset="-128"/>
              </a:rPr>
              <a:t>are large blood vessels that carry blood </a:t>
            </a:r>
            <a:r>
              <a:rPr lang="en-CA" altLang="en-US" b="1" u="sng" smtClean="0">
                <a:ea typeface="ＭＳ Ｐゴシック" pitchFamily="-109" charset="-128"/>
              </a:rPr>
              <a:t>away</a:t>
            </a:r>
            <a:r>
              <a:rPr lang="en-CA" altLang="en-US" u="sng" smtClean="0">
                <a:ea typeface="ＭＳ Ｐゴシック" pitchFamily="-109" charset="-128"/>
              </a:rPr>
              <a:t> </a:t>
            </a:r>
            <a:r>
              <a:rPr lang="en-CA" altLang="en-US" smtClean="0">
                <a:ea typeface="ＭＳ Ｐゴシック" pitchFamily="-109" charset="-128"/>
              </a:rPr>
              <a:t>from the heart to cells and tissues</a:t>
            </a:r>
          </a:p>
          <a:p>
            <a:endParaRPr lang="en-CA" altLang="en-US" smtClean="0">
              <a:ea typeface="ＭＳ Ｐゴシック" pitchFamily="-109" charset="-128"/>
            </a:endParaRPr>
          </a:p>
          <a:p>
            <a:r>
              <a:rPr lang="en-CA" altLang="en-US" smtClean="0">
                <a:ea typeface="ＭＳ Ｐゴシック" pitchFamily="-109" charset="-128"/>
              </a:rPr>
              <a:t>Arteries have </a:t>
            </a:r>
            <a:r>
              <a:rPr lang="en-CA" altLang="en-US" b="1" u="sng" smtClean="0">
                <a:ea typeface="ＭＳ Ｐゴシック" pitchFamily="-109" charset="-128"/>
              </a:rPr>
              <a:t>thick</a:t>
            </a:r>
            <a:r>
              <a:rPr lang="en-CA" altLang="en-US" smtClean="0">
                <a:ea typeface="ＭＳ Ｐゴシック" pitchFamily="-109" charset="-128"/>
              </a:rPr>
              <a:t> muscular and </a:t>
            </a:r>
            <a:r>
              <a:rPr lang="en-CA" altLang="en-US" b="1" u="sng" smtClean="0">
                <a:ea typeface="ＭＳ Ｐゴシック" pitchFamily="-109" charset="-128"/>
              </a:rPr>
              <a:t>elastic</a:t>
            </a:r>
            <a:r>
              <a:rPr lang="en-CA" altLang="en-US" smtClean="0">
                <a:ea typeface="ＭＳ Ｐゴシック" pitchFamily="-109" charset="-128"/>
              </a:rPr>
              <a:t> walls </a:t>
            </a:r>
          </a:p>
          <a:p>
            <a:endParaRPr lang="en-CA" altLang="en-US" smtClean="0">
              <a:ea typeface="ＭＳ Ｐゴシック" pitchFamily="-109" charset="-128"/>
            </a:endParaRPr>
          </a:p>
          <a:p>
            <a:r>
              <a:rPr lang="en-CA" altLang="en-US" b="1" u="sng" smtClean="0">
                <a:ea typeface="ＭＳ Ｐゴシック" pitchFamily="-109" charset="-128"/>
              </a:rPr>
              <a:t>High</a:t>
            </a:r>
            <a:r>
              <a:rPr lang="en-CA" altLang="en-US" smtClean="0">
                <a:ea typeface="ＭＳ Ｐゴシック" pitchFamily="-109" charset="-128"/>
              </a:rPr>
              <a:t> pressure, blood travels quickly in spurts (use this to measure pulse)</a:t>
            </a:r>
          </a:p>
        </p:txBody>
      </p:sp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485775" y="188913"/>
            <a:ext cx="8229600" cy="1143000"/>
          </a:xfrm>
        </p:spPr>
        <p:txBody>
          <a:bodyPr/>
          <a:lstStyle/>
          <a:p>
            <a:pPr algn="ctr"/>
            <a:r>
              <a:rPr lang="en-CA" altLang="en-US" smtClean="0">
                <a:ea typeface="ＭＳ Ｐゴシック" pitchFamily="-109" charset="-128"/>
              </a:rPr>
              <a:t>Arteries </a:t>
            </a:r>
          </a:p>
        </p:txBody>
      </p:sp>
      <p:pic>
        <p:nvPicPr>
          <p:cNvPr id="2970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437063"/>
            <a:ext cx="540067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4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ea typeface="ＭＳ Ｐゴシック" pitchFamily="-109" charset="-128"/>
              </a:rPr>
              <a:t>Temperature Regulation </a:t>
            </a:r>
          </a:p>
        </p:txBody>
      </p:sp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2349500"/>
            <a:ext cx="3641725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76475"/>
            <a:ext cx="3641725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1187450" y="5949950"/>
            <a:ext cx="3024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altLang="en-US" b="1">
                <a:ea typeface="ＭＳ Ｐゴシック" pitchFamily="-109" charset="-128"/>
              </a:rPr>
              <a:t>Vasodilation</a:t>
            </a:r>
            <a:r>
              <a:rPr lang="en-CA" altLang="en-US">
                <a:ea typeface="ＭＳ Ｐゴシック" pitchFamily="-109" charset="-128"/>
              </a:rPr>
              <a:t> </a:t>
            </a: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5867400" y="5876925"/>
            <a:ext cx="2773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altLang="en-US" b="1">
                <a:ea typeface="ＭＳ Ｐゴシック" pitchFamily="-109" charset="-128"/>
              </a:rPr>
              <a:t>Vasoconstriction</a:t>
            </a:r>
            <a:r>
              <a:rPr lang="en-CA" altLang="en-US">
                <a:ea typeface="ＭＳ Ｐゴシック" pitchFamily="-109" charset="-12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969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2" grpId="0"/>
      <p:bldP spid="696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692150"/>
            <a:ext cx="8229600" cy="1143000"/>
          </a:xfrm>
        </p:spPr>
        <p:txBody>
          <a:bodyPr/>
          <a:lstStyle/>
          <a:p>
            <a:r>
              <a:rPr lang="en-CA" altLang="en-US" smtClean="0">
                <a:ea typeface="ＭＳ Ｐゴシック" pitchFamily="-109" charset="-128"/>
              </a:rPr>
              <a:t>Recap …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CA" altLang="en-US" smtClean="0">
                <a:ea typeface="ＭＳ Ｐゴシック" pitchFamily="-109" charset="-128"/>
              </a:rPr>
              <a:t>The three types of blood vessels are arteries, veins, and capillaries</a:t>
            </a:r>
          </a:p>
          <a:p>
            <a:endParaRPr lang="en-CA" altLang="en-US" smtClean="0">
              <a:ea typeface="ＭＳ Ｐゴシック" pitchFamily="-109" charset="-128"/>
            </a:endParaRPr>
          </a:p>
          <a:p>
            <a:r>
              <a:rPr lang="en-CA" altLang="en-US" smtClean="0">
                <a:ea typeface="ＭＳ Ｐゴシック" pitchFamily="-109" charset="-128"/>
              </a:rPr>
              <a:t>Nutrients and O</a:t>
            </a:r>
            <a:r>
              <a:rPr lang="en-CA" altLang="en-US" baseline="-25000" smtClean="0">
                <a:ea typeface="ＭＳ Ｐゴシック" pitchFamily="-109" charset="-128"/>
              </a:rPr>
              <a:t>2</a:t>
            </a:r>
            <a:r>
              <a:rPr lang="en-CA" altLang="en-US" smtClean="0">
                <a:ea typeface="ＭＳ Ｐゴシック" pitchFamily="-109" charset="-128"/>
              </a:rPr>
              <a:t> diffuse out of capillaries and move into surrounding cells</a:t>
            </a:r>
          </a:p>
          <a:p>
            <a:endParaRPr lang="en-CA" altLang="en-US" smtClean="0">
              <a:ea typeface="ＭＳ Ｐゴシック" pitchFamily="-109" charset="-128"/>
            </a:endParaRPr>
          </a:p>
          <a:p>
            <a:r>
              <a:rPr lang="en-CA" altLang="en-US" smtClean="0">
                <a:ea typeface="ＭＳ Ｐゴシック" pitchFamily="-109" charset="-128"/>
              </a:rPr>
              <a:t>Wastes and CO</a:t>
            </a:r>
            <a:r>
              <a:rPr lang="en-CA" altLang="en-US" baseline="-25000" smtClean="0">
                <a:ea typeface="ＭＳ Ｐゴシック" pitchFamily="-109" charset="-128"/>
              </a:rPr>
              <a:t>2</a:t>
            </a:r>
            <a:r>
              <a:rPr lang="en-CA" altLang="en-US" smtClean="0">
                <a:ea typeface="ＭＳ Ｐゴシック" pitchFamily="-109" charset="-128"/>
              </a:rPr>
              <a:t> diffuse out of cells into capillaries </a:t>
            </a:r>
          </a:p>
          <a:p>
            <a:endParaRPr lang="en-CA" altLang="en-US" smtClean="0">
              <a:ea typeface="ＭＳ Ｐゴシック" pitchFamily="-109" charset="-128"/>
            </a:endParaRPr>
          </a:p>
          <a:p>
            <a:endParaRPr lang="en-CA" altLang="en-US" smtClean="0">
              <a:ea typeface="ＭＳ Ｐゴシック" pitchFamily="-109" charset="-128"/>
            </a:endParaRPr>
          </a:p>
          <a:p>
            <a:endParaRPr lang="en-CA" altLang="en-US" smtClean="0"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179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smtClean="0">
                <a:ea typeface="ＭＳ Ｐゴシック" pitchFamily="-109" charset="-128"/>
              </a:rPr>
              <a:t>When a person exercises, one of the physiological responses is an increase in blood flow. In terms of the circulatory system, describe what’s happening. </a:t>
            </a:r>
          </a:p>
        </p:txBody>
      </p:sp>
      <p:sp>
        <p:nvSpPr>
          <p:cNvPr id="501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ea typeface="ＭＳ Ｐゴシック" pitchFamily="-109" charset="-128"/>
              </a:rPr>
              <a:t>Question </a:t>
            </a:r>
          </a:p>
        </p:txBody>
      </p:sp>
    </p:spTree>
    <p:extLst>
      <p:ext uri="{BB962C8B-B14F-4D97-AF65-F5344CB8AC3E}">
        <p14:creationId xmlns:p14="http://schemas.microsoft.com/office/powerpoint/2010/main" val="200860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smtClean="0">
                <a:ea typeface="ＭＳ Ｐゴシック" pitchFamily="-109" charset="-128"/>
              </a:rPr>
              <a:t>How are the circulatory and musculoskeletal systems affected in space, where there is zero gravity?</a:t>
            </a:r>
          </a:p>
          <a:p>
            <a:endParaRPr lang="en-CA" altLang="en-US" smtClean="0">
              <a:ea typeface="ＭＳ Ｐゴシック" pitchFamily="-109" charset="-128"/>
            </a:endParaRPr>
          </a:p>
          <a:p>
            <a:r>
              <a:rPr lang="en-CA" altLang="en-US" smtClean="0">
                <a:ea typeface="ＭＳ Ｐゴシック" pitchFamily="-109" charset="-128"/>
                <a:hlinkClick r:id="rId2"/>
              </a:rPr>
              <a:t>http://www.livestrong.com/article/362352-the-effects-of-zero-gravity-exercise/</a:t>
            </a:r>
            <a:endParaRPr lang="en-CA" altLang="en-US" smtClean="0">
              <a:ea typeface="ＭＳ Ｐゴシック" pitchFamily="-109" charset="-128"/>
            </a:endParaRPr>
          </a:p>
          <a:p>
            <a:endParaRPr lang="en-CA" altLang="en-US" smtClean="0">
              <a:ea typeface="ＭＳ Ｐゴシック" pitchFamily="-109" charset="-128"/>
            </a:endParaRPr>
          </a:p>
        </p:txBody>
      </p:sp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ea typeface="ＭＳ Ｐゴシック" pitchFamily="-109" charset="-128"/>
              </a:rPr>
              <a:t>Question</a:t>
            </a:r>
          </a:p>
        </p:txBody>
      </p:sp>
      <p:pic>
        <p:nvPicPr>
          <p:cNvPr id="51204" name="Picture 2" descr="Weightlessness can cause health problems in astronauts, one reason they exercise while in zero gravit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3074988"/>
            <a:ext cx="25241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57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>
                <a:ea typeface="ＭＳ Ｐゴシック" pitchFamily="-109" charset="-128"/>
              </a:rPr>
              <a:t>Each </a:t>
            </a:r>
            <a:r>
              <a:rPr lang="en-US" altLang="en-US" sz="2400" b="1" u="sng" smtClean="0">
                <a:ea typeface="ＭＳ Ｐゴシック" pitchFamily="-109" charset="-128"/>
              </a:rPr>
              <a:t>contraction</a:t>
            </a:r>
            <a:r>
              <a:rPr lang="en-US" altLang="en-US" sz="2400" smtClean="0">
                <a:ea typeface="ＭＳ Ｐゴシック" pitchFamily="-109" charset="-128"/>
              </a:rPr>
              <a:t> of heart forces blood through artery</a:t>
            </a:r>
          </a:p>
          <a:p>
            <a:pPr>
              <a:lnSpc>
                <a:spcPct val="90000"/>
              </a:lnSpc>
            </a:pPr>
            <a:endParaRPr lang="en-US" altLang="en-US" sz="2400" smtClean="0">
              <a:ea typeface="ＭＳ Ｐゴシック" pitchFamily="-109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400" smtClean="0">
                <a:ea typeface="ＭＳ Ｐゴシック" pitchFamily="-109" charset="-128"/>
              </a:rPr>
              <a:t>Artery </a:t>
            </a:r>
            <a:r>
              <a:rPr lang="en-US" altLang="en-US" sz="2400" b="1" u="sng" smtClean="0">
                <a:ea typeface="ＭＳ Ｐゴシック" pitchFamily="-109" charset="-128"/>
              </a:rPr>
              <a:t>expands</a:t>
            </a:r>
          </a:p>
          <a:p>
            <a:pPr>
              <a:lnSpc>
                <a:spcPct val="90000"/>
              </a:lnSpc>
            </a:pPr>
            <a:endParaRPr lang="en-US" altLang="en-US" sz="2400" smtClean="0">
              <a:ea typeface="ＭＳ Ｐゴシック" pitchFamily="-109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400" smtClean="0">
                <a:ea typeface="ＭＳ Ｐゴシック" pitchFamily="-109" charset="-128"/>
              </a:rPr>
              <a:t>This brief bulge/expansion of the artery is called a </a:t>
            </a:r>
            <a:r>
              <a:rPr lang="en-US" altLang="en-US" sz="2400" b="1" u="sng" smtClean="0">
                <a:ea typeface="ＭＳ Ｐゴシック" pitchFamily="-109" charset="-128"/>
              </a:rPr>
              <a:t>pulse</a:t>
            </a:r>
          </a:p>
          <a:p>
            <a:pPr>
              <a:lnSpc>
                <a:spcPct val="90000"/>
              </a:lnSpc>
            </a:pPr>
            <a:endParaRPr lang="en-US" altLang="en-US" sz="2400" b="1" smtClean="0">
              <a:ea typeface="ＭＳ Ｐゴシック" pitchFamily="-109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400" smtClean="0">
                <a:ea typeface="ＭＳ Ｐゴシック" pitchFamily="-109" charset="-128"/>
              </a:rPr>
              <a:t>By counting the number of pulses in the artery in the wrist or neck in a 30 second interval (multiply by 2), you can determine the </a:t>
            </a:r>
            <a:r>
              <a:rPr lang="en-US" altLang="en-US" sz="2400" b="1" u="sng" smtClean="0">
                <a:ea typeface="ＭＳ Ｐゴシック" pitchFamily="-109" charset="-128"/>
              </a:rPr>
              <a:t>heart rate</a:t>
            </a:r>
            <a:r>
              <a:rPr lang="en-US" altLang="en-US" sz="1300" u="sng" smtClean="0">
                <a:latin typeface="Verdana" pitchFamily="-109" charset="0"/>
                <a:ea typeface="ＭＳ Ｐゴシック" pitchFamily="-109" charset="-128"/>
              </a:rPr>
              <a:t> </a:t>
            </a:r>
            <a:endParaRPr lang="en-US" altLang="en-US" sz="1300" b="1" u="sng" smtClean="0">
              <a:ea typeface="ＭＳ Ｐゴシック" pitchFamily="-109" charset="-128"/>
            </a:endParaRPr>
          </a:p>
          <a:p>
            <a:pPr>
              <a:lnSpc>
                <a:spcPct val="90000"/>
              </a:lnSpc>
            </a:pPr>
            <a:endParaRPr lang="en-CA" altLang="en-US" sz="2200" smtClean="0">
              <a:ea typeface="ＭＳ Ｐゴシック" pitchFamily="-109" charset="-128"/>
            </a:endParaRPr>
          </a:p>
        </p:txBody>
      </p:sp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altLang="en-US" smtClean="0">
                <a:ea typeface="ＭＳ Ｐゴシック" pitchFamily="-109" charset="-128"/>
              </a:rPr>
              <a:t>What is a Pulse?</a:t>
            </a:r>
          </a:p>
        </p:txBody>
      </p:sp>
    </p:spTree>
    <p:extLst>
      <p:ext uri="{BB962C8B-B14F-4D97-AF65-F5344CB8AC3E}">
        <p14:creationId xmlns:p14="http://schemas.microsoft.com/office/powerpoint/2010/main" val="420452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863" y="2247900"/>
            <a:ext cx="5294273" cy="3878263"/>
          </a:xfrm>
          <a:noFill/>
        </p:spPr>
      </p:pic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468313" y="701675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400" smtClean="0">
                <a:ea typeface="ＭＳ Ｐゴシック" pitchFamily="-109" charset="-128"/>
              </a:rPr>
              <a:t>Pulse Points: where an artery runs close to the surface of the body</a:t>
            </a:r>
            <a:endParaRPr lang="en-CA" altLang="en-US" sz="4400" smtClean="0">
              <a:ea typeface="ＭＳ Ｐゴシック" pitchFamily="-109" charset="-128"/>
            </a:endParaRPr>
          </a:p>
        </p:txBody>
      </p:sp>
      <p:sp>
        <p:nvSpPr>
          <p:cNvPr id="109574" name="Oval 6"/>
          <p:cNvSpPr>
            <a:spLocks noChangeArrowheads="1"/>
          </p:cNvSpPr>
          <p:nvPr/>
        </p:nvSpPr>
        <p:spPr bwMode="auto">
          <a:xfrm>
            <a:off x="1692275" y="3789363"/>
            <a:ext cx="1655763" cy="5048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9pPr>
          </a:lstStyle>
          <a:p>
            <a:pPr eaLnBrk="1" hangingPunct="1"/>
            <a:endParaRPr lang="en-CA" altLang="en-US">
              <a:ea typeface="ＭＳ Ｐゴシック" pitchFamily="-109" charset="-128"/>
            </a:endParaRPr>
          </a:p>
        </p:txBody>
      </p:sp>
      <p:sp>
        <p:nvSpPr>
          <p:cNvPr id="109575" name="Oval 7"/>
          <p:cNvSpPr>
            <a:spLocks noChangeArrowheads="1"/>
          </p:cNvSpPr>
          <p:nvPr/>
        </p:nvSpPr>
        <p:spPr bwMode="auto">
          <a:xfrm>
            <a:off x="1547813" y="2420938"/>
            <a:ext cx="1655762" cy="5048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9pPr>
          </a:lstStyle>
          <a:p>
            <a:pPr eaLnBrk="1" hangingPunct="1"/>
            <a:endParaRPr lang="en-CA" altLang="en-US"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571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4" grpId="0" animBg="1"/>
      <p:bldP spid="1095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Char char=""/>
              <a:defRPr/>
            </a:pPr>
            <a:r>
              <a:rPr lang="en-CA" dirty="0" smtClean="0"/>
              <a:t>Smallest arteries that branch off from arteries</a:t>
            </a:r>
          </a:p>
          <a:p>
            <a:pPr>
              <a:buFont typeface="Wingdings 2" panose="05020102010507070707" pitchFamily="18" charset="2"/>
              <a:buChar char=""/>
              <a:defRPr/>
            </a:pPr>
            <a:r>
              <a:rPr lang="en-CA" dirty="0" smtClean="0"/>
              <a:t>Signals from nervous system regulate diameter of arterioles to control blood flow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CA" dirty="0"/>
          </a:p>
          <a:p>
            <a:pPr>
              <a:buFont typeface="Wingdings 2" panose="05020102010507070707" pitchFamily="18" charset="2"/>
              <a:buChar char=""/>
              <a:defRPr/>
            </a:pPr>
            <a:r>
              <a:rPr lang="en-CA" dirty="0" smtClean="0"/>
              <a:t>Question: Why does your skin appear red or flushed when you are overheated?</a:t>
            </a:r>
          </a:p>
          <a:p>
            <a:pPr lvl="1">
              <a:buFont typeface="Wingdings 2" panose="05020102010507070707" pitchFamily="18" charset="2"/>
              <a:buChar char=""/>
              <a:defRPr/>
            </a:pPr>
            <a:r>
              <a:rPr lang="en-CA" dirty="0" smtClean="0"/>
              <a:t>Blood vessels expand in diameter to bring warm blood close to surface of skin to lose thermal energy to surrounding environment</a:t>
            </a:r>
            <a:endParaRPr lang="en-CA" dirty="0"/>
          </a:p>
        </p:txBody>
      </p:sp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altLang="en-US" smtClean="0">
                <a:ea typeface="ＭＳ Ｐゴシック" pitchFamily="-109" charset="-128"/>
              </a:rPr>
              <a:t>Arterioles: Controlling blood flow</a:t>
            </a:r>
            <a:endParaRPr lang="en-US" altLang="en-US" smtClean="0">
              <a:ea typeface="ＭＳ Ｐゴシック" pitchFamily="-109" charset="-128"/>
            </a:endParaRPr>
          </a:p>
        </p:txBody>
      </p:sp>
      <p:pic>
        <p:nvPicPr>
          <p:cNvPr id="3277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781300"/>
            <a:ext cx="12287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6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72" y="2247900"/>
            <a:ext cx="7295656" cy="3878263"/>
          </a:xfrm>
          <a:noFill/>
        </p:spPr>
      </p:pic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ea typeface="ＭＳ Ｐゴシック" pitchFamily="-109" charset="-128"/>
              </a:rPr>
              <a:t>Blood Vessels </a:t>
            </a:r>
          </a:p>
        </p:txBody>
      </p:sp>
    </p:spTree>
    <p:extLst>
      <p:ext uri="{BB962C8B-B14F-4D97-AF65-F5344CB8AC3E}">
        <p14:creationId xmlns:p14="http://schemas.microsoft.com/office/powerpoint/2010/main" val="33425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91" y="2247900"/>
            <a:ext cx="5171017" cy="3878263"/>
          </a:xfrm>
          <a:noFill/>
        </p:spPr>
      </p:pic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ea typeface="ＭＳ Ｐゴシック" pitchFamily="-109" charset="-128"/>
              </a:rPr>
              <a:t>             Artery           Vein</a:t>
            </a:r>
          </a:p>
        </p:txBody>
      </p:sp>
    </p:spTree>
    <p:extLst>
      <p:ext uri="{BB962C8B-B14F-4D97-AF65-F5344CB8AC3E}">
        <p14:creationId xmlns:p14="http://schemas.microsoft.com/office/powerpoint/2010/main" val="123181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3894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altLang="en-US" b="1" u="sng" smtClean="0">
                <a:ea typeface="ＭＳ Ｐゴシック" pitchFamily="-109" charset="-128"/>
              </a:rPr>
              <a:t>Deoxygenated</a:t>
            </a:r>
            <a:r>
              <a:rPr lang="en-CA" altLang="en-US" smtClean="0">
                <a:ea typeface="ＭＳ Ｐゴシック" pitchFamily="-109" charset="-128"/>
              </a:rPr>
              <a:t> blood (carrying CO</a:t>
            </a:r>
            <a:r>
              <a:rPr lang="en-CA" altLang="en-US" baseline="-25000" smtClean="0">
                <a:ea typeface="ＭＳ Ｐゴシック" pitchFamily="-109" charset="-128"/>
              </a:rPr>
              <a:t>2</a:t>
            </a:r>
            <a:r>
              <a:rPr lang="en-CA" altLang="en-US" smtClean="0">
                <a:ea typeface="ＭＳ Ｐゴシック" pitchFamily="-109" charset="-128"/>
              </a:rPr>
              <a:t>) </a:t>
            </a:r>
            <a:r>
              <a:rPr lang="en-CA" altLang="en-US" b="1" u="sng" smtClean="0">
                <a:ea typeface="ＭＳ Ｐゴシック" pitchFamily="-109" charset="-128"/>
              </a:rPr>
              <a:t>returns</a:t>
            </a:r>
            <a:r>
              <a:rPr lang="en-CA" altLang="en-US" smtClean="0">
                <a:ea typeface="ＭＳ Ｐゴシック" pitchFamily="-109" charset="-128"/>
              </a:rPr>
              <a:t> to the heart through blood vessels called veins</a:t>
            </a:r>
          </a:p>
          <a:p>
            <a:pPr>
              <a:lnSpc>
                <a:spcPct val="90000"/>
              </a:lnSpc>
            </a:pPr>
            <a:endParaRPr lang="en-CA" altLang="en-US" b="1" smtClean="0">
              <a:ea typeface="ＭＳ Ｐゴシック" pitchFamily="-109" charset="-128"/>
            </a:endParaRPr>
          </a:p>
          <a:p>
            <a:pPr>
              <a:lnSpc>
                <a:spcPct val="90000"/>
              </a:lnSpc>
            </a:pPr>
            <a:r>
              <a:rPr lang="en-CA" altLang="en-US" smtClean="0">
                <a:ea typeface="ＭＳ Ｐゴシック" pitchFamily="-109" charset="-128"/>
              </a:rPr>
              <a:t>The walls of veins are </a:t>
            </a:r>
            <a:r>
              <a:rPr lang="en-CA" altLang="en-US" b="1" u="sng" smtClean="0">
                <a:ea typeface="ＭＳ Ｐゴシック" pitchFamily="-109" charset="-128"/>
              </a:rPr>
              <a:t>thinner</a:t>
            </a:r>
            <a:r>
              <a:rPr lang="en-CA" altLang="en-US" smtClean="0">
                <a:ea typeface="ＭＳ Ｐゴシック" pitchFamily="-109" charset="-128"/>
              </a:rPr>
              <a:t> and </a:t>
            </a:r>
            <a:r>
              <a:rPr lang="en-CA" altLang="en-US" b="1" u="sng" smtClean="0">
                <a:ea typeface="ＭＳ Ｐゴシック" pitchFamily="-109" charset="-128"/>
              </a:rPr>
              <a:t>less</a:t>
            </a:r>
            <a:r>
              <a:rPr lang="en-CA" altLang="en-US" smtClean="0">
                <a:ea typeface="ＭＳ Ｐゴシック" pitchFamily="-109" charset="-128"/>
              </a:rPr>
              <a:t> muscular </a:t>
            </a:r>
          </a:p>
          <a:p>
            <a:pPr>
              <a:lnSpc>
                <a:spcPct val="90000"/>
              </a:lnSpc>
            </a:pPr>
            <a:endParaRPr lang="en-CA" altLang="en-US" smtClean="0">
              <a:ea typeface="ＭＳ Ｐゴシック" pitchFamily="-109" charset="-128"/>
            </a:endParaRPr>
          </a:p>
          <a:p>
            <a:pPr>
              <a:lnSpc>
                <a:spcPct val="90000"/>
              </a:lnSpc>
            </a:pPr>
            <a:r>
              <a:rPr lang="en-CA" altLang="en-US" b="1" u="sng" smtClean="0">
                <a:ea typeface="ＭＳ Ｐゴシック" pitchFamily="-109" charset="-128"/>
              </a:rPr>
              <a:t>Low</a:t>
            </a:r>
            <a:r>
              <a:rPr lang="en-CA" altLang="en-US" smtClean="0">
                <a:ea typeface="ＭＳ Ｐゴシック" pitchFamily="-109" charset="-128"/>
              </a:rPr>
              <a:t> blood pressure, blood moves very slowly</a:t>
            </a:r>
          </a:p>
          <a:p>
            <a:pPr>
              <a:lnSpc>
                <a:spcPct val="90000"/>
              </a:lnSpc>
            </a:pPr>
            <a:endParaRPr lang="en-CA" altLang="en-US" smtClean="0">
              <a:ea typeface="ＭＳ Ｐゴシック" pitchFamily="-109" charset="-128"/>
            </a:endParaRPr>
          </a:p>
          <a:p>
            <a:pPr>
              <a:lnSpc>
                <a:spcPct val="90000"/>
              </a:lnSpc>
            </a:pPr>
            <a:r>
              <a:rPr lang="en-CA" altLang="en-US" smtClean="0">
                <a:ea typeface="ＭＳ Ｐゴシック" pitchFamily="-109" charset="-128"/>
              </a:rPr>
              <a:t>Other mechanisms to help move blood to the heart: </a:t>
            </a:r>
          </a:p>
          <a:p>
            <a:pPr lvl="1">
              <a:lnSpc>
                <a:spcPct val="90000"/>
              </a:lnSpc>
            </a:pPr>
            <a:r>
              <a:rPr lang="en-CA" altLang="en-US" smtClean="0"/>
              <a:t>gravity </a:t>
            </a:r>
          </a:p>
          <a:p>
            <a:pPr lvl="1">
              <a:lnSpc>
                <a:spcPct val="90000"/>
              </a:lnSpc>
            </a:pPr>
            <a:r>
              <a:rPr lang="en-CA" altLang="en-US" smtClean="0"/>
              <a:t>muscle contraction </a:t>
            </a:r>
          </a:p>
          <a:p>
            <a:pPr lvl="1">
              <a:lnSpc>
                <a:spcPct val="90000"/>
              </a:lnSpc>
            </a:pPr>
            <a:r>
              <a:rPr lang="en-CA" altLang="en-US" smtClean="0"/>
              <a:t>venous valves</a:t>
            </a:r>
          </a:p>
        </p:txBody>
      </p:sp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143000"/>
          </a:xfrm>
        </p:spPr>
        <p:txBody>
          <a:bodyPr/>
          <a:lstStyle/>
          <a:p>
            <a:pPr algn="ctr"/>
            <a:r>
              <a:rPr lang="en-CA" altLang="en-US" smtClean="0">
                <a:ea typeface="ＭＳ Ｐゴシック" pitchFamily="-109" charset="-128"/>
              </a:rPr>
              <a:t>Veins </a:t>
            </a:r>
          </a:p>
        </p:txBody>
      </p:sp>
    </p:spTree>
    <p:extLst>
      <p:ext uri="{BB962C8B-B14F-4D97-AF65-F5344CB8AC3E}">
        <p14:creationId xmlns:p14="http://schemas.microsoft.com/office/powerpoint/2010/main" val="34799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ea typeface="ＭＳ Ｐゴシック" pitchFamily="-109" charset="-128"/>
              </a:rPr>
              <a:t>Venous valves</a:t>
            </a:r>
          </a:p>
        </p:txBody>
      </p:sp>
      <p:pic>
        <p:nvPicPr>
          <p:cNvPr id="36867" name="Picture 1" descr="http://theveincenterar.com/images/Pictur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133600"/>
            <a:ext cx="5543550" cy="40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53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</TotalTime>
  <Words>605</Words>
  <Application>Microsoft Office PowerPoint</Application>
  <PresentationFormat>On-screen Show (4:3)</PresentationFormat>
  <Paragraphs>97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Hardcover</vt:lpstr>
      <vt:lpstr>Blood Vessels </vt:lpstr>
      <vt:lpstr>Arteries </vt:lpstr>
      <vt:lpstr>What is a Pulse?</vt:lpstr>
      <vt:lpstr>Pulse Points: where an artery runs close to the surface of the body</vt:lpstr>
      <vt:lpstr>Arterioles: Controlling blood flow</vt:lpstr>
      <vt:lpstr>Blood Vessels </vt:lpstr>
      <vt:lpstr>             Artery           Vein</vt:lpstr>
      <vt:lpstr>Veins </vt:lpstr>
      <vt:lpstr>Venous valves</vt:lpstr>
      <vt:lpstr>Varicose Veins</vt:lpstr>
      <vt:lpstr>Blood Vessels </vt:lpstr>
      <vt:lpstr>Capillaries </vt:lpstr>
      <vt:lpstr>Capillaries </vt:lpstr>
      <vt:lpstr>Capillaries</vt:lpstr>
      <vt:lpstr>Nutrient Exchange Between Blood and Cells</vt:lpstr>
      <vt:lpstr>Blood Pressure</vt:lpstr>
      <vt:lpstr>Blood Pressure</vt:lpstr>
      <vt:lpstr>Hypertension: “The Silent Killer”</vt:lpstr>
      <vt:lpstr>Autonomic Nervous System</vt:lpstr>
      <vt:lpstr>Temperature Regulation </vt:lpstr>
      <vt:lpstr>Recap …</vt:lpstr>
      <vt:lpstr>Question </vt:lpstr>
      <vt:lpstr>Question</vt:lpstr>
    </vt:vector>
  </TitlesOfParts>
  <Company>UGDSB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Vessels </dc:title>
  <dc:creator>Susan Schenk</dc:creator>
  <cp:lastModifiedBy>Susan Schenk</cp:lastModifiedBy>
  <cp:revision>1</cp:revision>
  <dcterms:created xsi:type="dcterms:W3CDTF">2017-03-09T15:49:05Z</dcterms:created>
  <dcterms:modified xsi:type="dcterms:W3CDTF">2017-03-09T15:54:49Z</dcterms:modified>
</cp:coreProperties>
</file>