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F2ABD5-7069-4124-A5F2-946873C54299}" type="datetimeFigureOut">
              <a:rPr lang="en-CA" smtClean="0"/>
              <a:t>09/03/2017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045495-4890-4B9D-8AF1-FFCA82F6E0D5}" type="slidenum">
              <a:rPr lang="en-CA" smtClean="0"/>
              <a:t>‹#›</a:t>
            </a:fld>
            <a:endParaRPr lang="en-C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ABD5-7069-4124-A5F2-946873C54299}" type="datetimeFigureOut">
              <a:rPr lang="en-CA" smtClean="0"/>
              <a:t>09/03/2017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5495-4890-4B9D-8AF1-FFCA82F6E0D5}" type="slidenum">
              <a:rPr lang="en-CA" smtClean="0"/>
              <a:t>‹#›</a:t>
            </a:fld>
            <a:endParaRPr lang="en-C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ABD5-7069-4124-A5F2-946873C54299}" type="datetimeFigureOut">
              <a:rPr lang="en-CA" smtClean="0"/>
              <a:t>09/03/2017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5495-4890-4B9D-8AF1-FFCA82F6E0D5}" type="slidenum">
              <a:rPr lang="en-CA" smtClean="0"/>
              <a:t>‹#›</a:t>
            </a:fld>
            <a:endParaRPr lang="en-C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ABD5-7069-4124-A5F2-946873C54299}" type="datetimeFigureOut">
              <a:rPr lang="en-CA" smtClean="0"/>
              <a:t>09/03/2017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5495-4890-4B9D-8AF1-FFCA82F6E0D5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ABD5-7069-4124-A5F2-946873C54299}" type="datetimeFigureOut">
              <a:rPr lang="en-CA" smtClean="0"/>
              <a:t>09/03/2017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5495-4890-4B9D-8AF1-FFCA82F6E0D5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ABD5-7069-4124-A5F2-946873C54299}" type="datetimeFigureOut">
              <a:rPr lang="en-CA" smtClean="0"/>
              <a:t>09/03/2017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5495-4890-4B9D-8AF1-FFCA82F6E0D5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ABD5-7069-4124-A5F2-946873C54299}" type="datetimeFigureOut">
              <a:rPr lang="en-CA" smtClean="0"/>
              <a:t>09/03/2017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5495-4890-4B9D-8AF1-FFCA82F6E0D5}" type="slidenum">
              <a:rPr lang="en-CA" smtClean="0"/>
              <a:t>‹#›</a:t>
            </a:fld>
            <a:endParaRPr lang="en-C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ABD5-7069-4124-A5F2-946873C54299}" type="datetimeFigureOut">
              <a:rPr lang="en-CA" smtClean="0"/>
              <a:t>09/03/2017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5495-4890-4B9D-8AF1-FFCA82F6E0D5}" type="slidenum">
              <a:rPr lang="en-CA" smtClean="0"/>
              <a:t>‹#›</a:t>
            </a:fld>
            <a:endParaRPr lang="en-C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ABD5-7069-4124-A5F2-946873C54299}" type="datetimeFigureOut">
              <a:rPr lang="en-CA" smtClean="0"/>
              <a:t>09/03/2017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5495-4890-4B9D-8AF1-FFCA82F6E0D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ABD5-7069-4124-A5F2-946873C54299}" type="datetimeFigureOut">
              <a:rPr lang="en-CA" smtClean="0"/>
              <a:t>09/03/2017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5495-4890-4B9D-8AF1-FFCA82F6E0D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ABD5-7069-4124-A5F2-946873C54299}" type="datetimeFigureOut">
              <a:rPr lang="en-CA" smtClean="0"/>
              <a:t>09/03/2017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5495-4890-4B9D-8AF1-FFCA82F6E0D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DF2ABD5-7069-4124-A5F2-946873C54299}" type="datetimeFigureOut">
              <a:rPr lang="en-CA" smtClean="0"/>
              <a:t>09/03/2017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F045495-4890-4B9D-8AF1-FFCA82F6E0D5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youtube.com/watch?v=fpOxgAU5fF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036GFPRH5-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od.ca/en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fxm85Fy4s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610100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24075" y="4076700"/>
            <a:ext cx="48244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9600">
                <a:solidFill>
                  <a:srgbClr val="FF0000"/>
                </a:solidFill>
                <a:ea typeface="ＭＳ Ｐゴシック" pitchFamily="-109" charset="-128"/>
              </a:rPr>
              <a:t>BLOOD</a:t>
            </a:r>
          </a:p>
        </p:txBody>
      </p:sp>
      <p:pic>
        <p:nvPicPr>
          <p:cNvPr id="52228" name="Picture 8" descr="Image result for blood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0163"/>
            <a:ext cx="3827463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41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/>
          </p:cNvSpPr>
          <p:nvPr>
            <p:ph idx="1"/>
          </p:nvPr>
        </p:nvSpPr>
        <p:spPr>
          <a:xfrm>
            <a:off x="468313" y="2276475"/>
            <a:ext cx="3887787" cy="4048125"/>
          </a:xfrm>
        </p:spPr>
        <p:txBody>
          <a:bodyPr/>
          <a:lstStyle/>
          <a:p>
            <a:pPr eaLnBrk="1" hangingPunct="1"/>
            <a:r>
              <a:rPr lang="en-CA" altLang="en-US" b="1" smtClean="0">
                <a:ea typeface="ＭＳ Ｐゴシック" pitchFamily="-109" charset="-128"/>
              </a:rPr>
              <a:t>Phagocytosis</a:t>
            </a:r>
            <a:r>
              <a:rPr lang="en-CA" altLang="en-US" smtClean="0">
                <a:ea typeface="ＭＳ Ｐゴシック" pitchFamily="-109" charset="-128"/>
              </a:rPr>
              <a:t> (“cell-eating”) of Mycobacterium tuberculosis</a:t>
            </a:r>
          </a:p>
          <a:p>
            <a:pPr eaLnBrk="1" hangingPunct="1"/>
            <a:endParaRPr lang="en-US" altLang="en-US" smtClean="0">
              <a:ea typeface="ＭＳ Ｐゴシック" pitchFamily="-109" charset="-128"/>
            </a:endParaRPr>
          </a:p>
          <a:p>
            <a:pPr eaLnBrk="1" hangingPunct="1"/>
            <a:r>
              <a:rPr lang="en-CA" altLang="en-US" smtClean="0">
                <a:ea typeface="ＭＳ Ｐゴシック" pitchFamily="-109" charset="-128"/>
                <a:hlinkClick r:id="rId2"/>
              </a:rPr>
              <a:t>http://www.youtube.com/watch?v=fpOxgAU5fFQ</a:t>
            </a:r>
            <a:r>
              <a:rPr lang="en-CA" altLang="en-US" smtClean="0">
                <a:ea typeface="ＭＳ Ｐゴシック" pitchFamily="-109" charset="-128"/>
              </a:rPr>
              <a:t> </a:t>
            </a:r>
          </a:p>
          <a:p>
            <a:pPr eaLnBrk="1" hangingPunct="1"/>
            <a:endParaRPr lang="en-CA" altLang="en-US" smtClean="0">
              <a:ea typeface="ＭＳ Ｐゴシック" pitchFamily="-109" charset="-128"/>
            </a:endParaRPr>
          </a:p>
        </p:txBody>
      </p:sp>
      <p:sp>
        <p:nvSpPr>
          <p:cNvPr id="61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CA" altLang="en-US" smtClean="0">
                <a:ea typeface="ＭＳ Ｐゴシック" pitchFamily="-109" charset="-128"/>
              </a:rPr>
              <a:t>Phagocytosis </a:t>
            </a:r>
          </a:p>
        </p:txBody>
      </p:sp>
      <p:pic>
        <p:nvPicPr>
          <p:cNvPr id="61444" name="Picture 5" descr="2527157909_9bd8f17622_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133600"/>
            <a:ext cx="4535488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25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457200" y="1643063"/>
            <a:ext cx="3829050" cy="4572000"/>
          </a:xfrm>
        </p:spPr>
        <p:txBody>
          <a:bodyPr/>
          <a:lstStyle/>
          <a:p>
            <a:pPr eaLnBrk="1" hangingPunct="1"/>
            <a:r>
              <a:rPr lang="en-CA" altLang="en-US" sz="2200" b="1" smtClean="0">
                <a:ea typeface="ＭＳ Ｐゴシック" pitchFamily="-109" charset="-128"/>
              </a:rPr>
              <a:t>Thrombocytes  or  platelets </a:t>
            </a:r>
            <a:r>
              <a:rPr lang="en-CA" altLang="en-US" sz="2200" smtClean="0">
                <a:ea typeface="ＭＳ Ｐゴシック" pitchFamily="-109" charset="-128"/>
              </a:rPr>
              <a:t>are very small irregularly shaped cell fragments</a:t>
            </a:r>
          </a:p>
          <a:p>
            <a:pPr eaLnBrk="1" hangingPunct="1"/>
            <a:r>
              <a:rPr lang="en-CA" altLang="en-US" sz="2200" smtClean="0">
                <a:ea typeface="ＭＳ Ｐゴシック" pitchFamily="-109" charset="-128"/>
              </a:rPr>
              <a:t>Do not contain nuclei</a:t>
            </a:r>
          </a:p>
          <a:p>
            <a:pPr eaLnBrk="1" hangingPunct="1"/>
            <a:endParaRPr lang="en-CA" altLang="en-US" sz="2200" smtClean="0">
              <a:ea typeface="ＭＳ Ｐゴシック" pitchFamily="-109" charset="-128"/>
            </a:endParaRPr>
          </a:p>
          <a:p>
            <a:pPr eaLnBrk="1" hangingPunct="1"/>
            <a:r>
              <a:rPr lang="en-CA" altLang="en-US" sz="2200" smtClean="0">
                <a:ea typeface="ＭＳ Ｐゴシック" pitchFamily="-109" charset="-128"/>
              </a:rPr>
              <a:t>Breakdown quickly in blood ~ 7 to 10 days</a:t>
            </a:r>
          </a:p>
          <a:p>
            <a:pPr eaLnBrk="1" hangingPunct="1"/>
            <a:endParaRPr lang="en-CA" altLang="en-US" sz="2200" smtClean="0">
              <a:ea typeface="ＭＳ Ｐゴシック" pitchFamily="-109" charset="-128"/>
            </a:endParaRPr>
          </a:p>
          <a:p>
            <a:pPr eaLnBrk="1" hangingPunct="1"/>
            <a:r>
              <a:rPr lang="en-CA" altLang="en-US" sz="2200" smtClean="0">
                <a:ea typeface="ＭＳ Ｐゴシック" pitchFamily="-109" charset="-128"/>
              </a:rPr>
              <a:t>Produced in bone marrow</a:t>
            </a:r>
          </a:p>
          <a:p>
            <a:pPr eaLnBrk="1" hangingPunct="1"/>
            <a:endParaRPr lang="en-CA" altLang="en-US" sz="2200" smtClean="0">
              <a:ea typeface="ＭＳ Ｐゴシック" pitchFamily="-109" charset="-128"/>
            </a:endParaRPr>
          </a:p>
          <a:p>
            <a:pPr eaLnBrk="1" hangingPunct="1"/>
            <a:r>
              <a:rPr lang="en-CA" altLang="en-US" sz="2200" smtClean="0">
                <a:ea typeface="ＭＳ Ｐゴシック" pitchFamily="-109" charset="-128"/>
              </a:rPr>
              <a:t>Plays role in blood clotting </a:t>
            </a:r>
            <a:r>
              <a:rPr lang="en-CA" altLang="en-US" sz="2200" smtClean="0">
                <a:ea typeface="ＭＳ Ｐゴシック" pitchFamily="-109" charset="-128"/>
                <a:sym typeface="Wingdings" pitchFamily="-109" charset="2"/>
              </a:rPr>
              <a:t></a:t>
            </a:r>
            <a:r>
              <a:rPr lang="en-CA" altLang="en-US" sz="2200" smtClean="0">
                <a:ea typeface="ＭＳ Ｐゴシック" pitchFamily="-109" charset="-128"/>
              </a:rPr>
              <a:t> excessive blood loss</a:t>
            </a:r>
          </a:p>
          <a:p>
            <a:pPr eaLnBrk="1" hangingPunct="1"/>
            <a:endParaRPr lang="en-CA" altLang="en-US" sz="2200" smtClean="0">
              <a:ea typeface="ＭＳ Ｐゴシック" pitchFamily="-109" charset="-128"/>
            </a:endParaRPr>
          </a:p>
          <a:p>
            <a:pPr eaLnBrk="1" hangingPunct="1"/>
            <a:endParaRPr lang="en-CA" altLang="en-US" sz="2200" smtClean="0">
              <a:ea typeface="ＭＳ Ｐゴシック" pitchFamily="-109" charset="-128"/>
            </a:endParaRPr>
          </a:p>
        </p:txBody>
      </p:sp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xfrm>
            <a:off x="468313" y="35718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CA" altLang="en-US" smtClean="0">
                <a:ea typeface="ＭＳ Ｐゴシック" pitchFamily="-109" charset="-128"/>
              </a:rPr>
              <a:t>Thrombocytes: Platelets </a:t>
            </a:r>
          </a:p>
        </p:txBody>
      </p:sp>
      <p:pic>
        <p:nvPicPr>
          <p:cNvPr id="62468" name="Picture 6" descr="Platelet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54288"/>
            <a:ext cx="3995737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dkimages.com/discover/previews/801/911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-274638"/>
            <a:ext cx="3338512" cy="201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763" y="2276475"/>
            <a:ext cx="8229600" cy="1651000"/>
          </a:xfrm>
          <a:noFill/>
        </p:spPr>
      </p:pic>
      <p:sp>
        <p:nvSpPr>
          <p:cNvPr id="63491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4043363" cy="1143000"/>
          </a:xfrm>
        </p:spPr>
        <p:txBody>
          <a:bodyPr/>
          <a:lstStyle/>
          <a:p>
            <a:pPr eaLnBrk="1" hangingPunct="1"/>
            <a:r>
              <a:rPr lang="en-CA" altLang="en-US" smtClean="0">
                <a:ea typeface="ＭＳ Ｐゴシック" pitchFamily="-109" charset="-128"/>
              </a:rPr>
              <a:t>Blood Clotting </a:t>
            </a:r>
          </a:p>
        </p:txBody>
      </p:sp>
      <p:sp>
        <p:nvSpPr>
          <p:cNvPr id="63493" name="TextBox 1"/>
          <p:cNvSpPr txBox="1">
            <a:spLocks noChangeArrowheads="1"/>
          </p:cNvSpPr>
          <p:nvPr/>
        </p:nvSpPr>
        <p:spPr bwMode="auto">
          <a:xfrm>
            <a:off x="900113" y="4206875"/>
            <a:ext cx="727392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en-CA" altLang="en-US"/>
              <a:t>Blood vessel is broken, platelets rush to site</a:t>
            </a:r>
          </a:p>
          <a:p>
            <a:pPr eaLnBrk="1" hangingPunct="1">
              <a:buFontTx/>
              <a:buAutoNum type="alphaLcParenR"/>
            </a:pPr>
            <a:r>
              <a:rPr lang="en-CA" altLang="en-US"/>
              <a:t>Platelets stick to collagen fibres in blood vessel wall</a:t>
            </a:r>
          </a:p>
          <a:p>
            <a:pPr eaLnBrk="1" hangingPunct="1">
              <a:buFontTx/>
              <a:buAutoNum type="alphaLcParenR"/>
            </a:pPr>
            <a:r>
              <a:rPr lang="en-CA" altLang="en-US"/>
              <a:t>More and more platelets stick to fibres, temporary clot is created to seal the hole in the blood vessel</a:t>
            </a:r>
          </a:p>
          <a:p>
            <a:pPr eaLnBrk="1" hangingPunct="1">
              <a:buFontTx/>
              <a:buAutoNum type="alphaLcParenR"/>
            </a:pPr>
            <a:r>
              <a:rPr lang="en-CA" altLang="en-US"/>
              <a:t>Clotting process continues below surface as fibrinogen in the plasma is converted to long strands of fibrin forming a mesh to trap  more platelets</a:t>
            </a:r>
            <a:endParaRPr lang="en-US" altLang="en-US"/>
          </a:p>
        </p:txBody>
      </p:sp>
      <p:sp>
        <p:nvSpPr>
          <p:cNvPr id="63494" name="TextBox 2"/>
          <p:cNvSpPr txBox="1">
            <a:spLocks noChangeArrowheads="1"/>
          </p:cNvSpPr>
          <p:nvPr/>
        </p:nvSpPr>
        <p:spPr bwMode="auto">
          <a:xfrm>
            <a:off x="900113" y="6237288"/>
            <a:ext cx="7273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9pPr>
          </a:lstStyle>
          <a:p>
            <a:pPr eaLnBrk="1" hangingPunct="1"/>
            <a:r>
              <a:rPr lang="en-CA" altLang="en-US">
                <a:latin typeface="Arial" charset="0"/>
                <a:ea typeface="ＭＳ Ｐゴシック" pitchFamily="-109" charset="-128"/>
                <a:hlinkClick r:id="rId4"/>
              </a:rPr>
              <a:t>http://www.youtube.com/watch?v=036GFPRH5-w</a:t>
            </a:r>
            <a:r>
              <a:rPr lang="en-CA" altLang="en-US">
                <a:latin typeface="Arial" charset="0"/>
                <a:ea typeface="ＭＳ Ｐゴシック" pitchFamily="-109" charset="-128"/>
              </a:rPr>
              <a:t> </a:t>
            </a:r>
          </a:p>
        </p:txBody>
      </p:sp>
      <p:sp>
        <p:nvSpPr>
          <p:cNvPr id="63495" name="TextBox 4"/>
          <p:cNvSpPr txBox="1">
            <a:spLocks noChangeArrowheads="1"/>
          </p:cNvSpPr>
          <p:nvPr/>
        </p:nvSpPr>
        <p:spPr bwMode="auto">
          <a:xfrm>
            <a:off x="539750" y="1844675"/>
            <a:ext cx="79200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CA" altLang="en-US">
                <a:ea typeface="ＭＳ Ｐゴシック" pitchFamily="-109" charset="-128"/>
              </a:rPr>
              <a:t>The clotting process begins when the </a:t>
            </a:r>
            <a:r>
              <a:rPr lang="en-CA" altLang="en-US" b="1">
                <a:ea typeface="ＭＳ Ｐゴシック" pitchFamily="-109" charset="-128"/>
              </a:rPr>
              <a:t>blood vessel</a:t>
            </a:r>
            <a:r>
              <a:rPr lang="en-CA" altLang="en-US">
                <a:ea typeface="ＭＳ Ｐゴシック" pitchFamily="-109" charset="-128"/>
              </a:rPr>
              <a:t> is damaged</a:t>
            </a:r>
          </a:p>
        </p:txBody>
      </p:sp>
    </p:spTree>
    <p:extLst>
      <p:ext uri="{BB962C8B-B14F-4D97-AF65-F5344CB8AC3E}">
        <p14:creationId xmlns:p14="http://schemas.microsoft.com/office/powerpoint/2010/main" val="351871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55613" y="188913"/>
            <a:ext cx="8229600" cy="635000"/>
          </a:xfrm>
        </p:spPr>
        <p:txBody>
          <a:bodyPr/>
          <a:lstStyle/>
          <a:p>
            <a:r>
              <a:rPr lang="en-US" altLang="en-US" smtClean="0">
                <a:ea typeface="ＭＳ Ｐゴシック" pitchFamily="-109" charset="-128"/>
              </a:rPr>
              <a:t>Blood Types</a:t>
            </a:r>
            <a:endParaRPr lang="en-CA" altLang="en-US" smtClean="0">
              <a:ea typeface="ＭＳ Ｐゴシック" pitchFamily="-109" charset="-128"/>
            </a:endParaRPr>
          </a:p>
        </p:txBody>
      </p:sp>
      <p:pic>
        <p:nvPicPr>
          <p:cNvPr id="64515" name="Picture 2" descr="Image result for blood 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80963"/>
            <a:ext cx="46228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 descr="Image result for blood ty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324008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Box 3"/>
          <p:cNvSpPr txBox="1">
            <a:spLocks noChangeArrowheads="1"/>
          </p:cNvSpPr>
          <p:nvPr/>
        </p:nvSpPr>
        <p:spPr bwMode="auto">
          <a:xfrm>
            <a:off x="179388" y="3795713"/>
            <a:ext cx="8799512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-109" charset="0"/>
                <a:cs typeface="Arial" charset="0"/>
              </a:defRPr>
            </a:lvl9pPr>
          </a:lstStyle>
          <a:p>
            <a:r>
              <a:rPr lang="en-US" altLang="en-US"/>
              <a:t>Each </a:t>
            </a:r>
            <a:r>
              <a:rPr lang="en-US" altLang="en-US" b="1" u="sng"/>
              <a:t>type </a:t>
            </a:r>
            <a:r>
              <a:rPr lang="en-US" altLang="en-US"/>
              <a:t>of blood has markers (sugars) on the cell membrane of  the RBC’s.</a:t>
            </a:r>
          </a:p>
          <a:p>
            <a:endParaRPr lang="en-US" altLang="en-US"/>
          </a:p>
          <a:p>
            <a:r>
              <a:rPr lang="en-US" altLang="en-US"/>
              <a:t>3 types: Type A ,  Type B ,  Type AB Blood         </a:t>
            </a:r>
            <a:r>
              <a:rPr lang="en-US" altLang="en-US">
                <a:hlinkClick r:id="rId4"/>
              </a:rPr>
              <a:t>https://blood.ca/en</a:t>
            </a:r>
            <a:r>
              <a:rPr lang="en-US" altLang="en-US"/>
              <a:t> </a:t>
            </a:r>
          </a:p>
          <a:p>
            <a:endParaRPr lang="en-US" altLang="en-US"/>
          </a:p>
          <a:p>
            <a:r>
              <a:rPr lang="en-US" altLang="en-US"/>
              <a:t>One type cannot receive another  without triggering an immune reaction. Note: universal donors and universal recipients</a:t>
            </a:r>
          </a:p>
          <a:p>
            <a:endParaRPr lang="en-US" altLang="en-US"/>
          </a:p>
          <a:p>
            <a:r>
              <a:rPr lang="en-US" altLang="en-US"/>
              <a:t>Additionally: Rhesus factor  + or – antigen (smaller reaction)</a:t>
            </a:r>
          </a:p>
          <a:p>
            <a:r>
              <a:rPr lang="en-US" altLang="en-US"/>
              <a:t>85% of population is (+)</a:t>
            </a:r>
          </a:p>
          <a:p>
            <a:r>
              <a:rPr lang="en-US" altLang="en-US"/>
              <a:t>15% of population (-)   “Rhesus negative”    </a:t>
            </a:r>
          </a:p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1098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mtClean="0">
                <a:ea typeface="ＭＳ Ｐゴシック" pitchFamily="-109" charset="-128"/>
              </a:rPr>
              <a:t>The three major components of the circulatory system are the heart, blood vessels, and blood</a:t>
            </a:r>
          </a:p>
          <a:p>
            <a:r>
              <a:rPr lang="en-CA" altLang="en-US" smtClean="0">
                <a:ea typeface="ＭＳ Ｐゴシック" pitchFamily="-109" charset="-128"/>
              </a:rPr>
              <a:t>Blood is made up of red blood cells, white blood cells, platelets, &amp; plasma </a:t>
            </a:r>
          </a:p>
          <a:p>
            <a:r>
              <a:rPr lang="en-CA" altLang="en-US" smtClean="0">
                <a:ea typeface="ＭＳ Ｐゴシック" pitchFamily="-109" charset="-128"/>
              </a:rPr>
              <a:t>Blood transports needed materials (oxygen, nutrients) to cells and tissues and removes waste products </a:t>
            </a:r>
          </a:p>
          <a:p>
            <a:endParaRPr lang="en-US" altLang="en-US" smtClean="0">
              <a:ea typeface="ＭＳ Ｐゴシック" pitchFamily="-109" charset="-128"/>
            </a:endParaRPr>
          </a:p>
          <a:p>
            <a:r>
              <a:rPr lang="en-US" altLang="en-US" smtClean="0">
                <a:ea typeface="ＭＳ Ｐゴシック" pitchFamily="-109" charset="-128"/>
              </a:rPr>
              <a:t>Circulatory System Crash Course</a:t>
            </a:r>
            <a:br>
              <a:rPr lang="en-US" altLang="en-US" smtClean="0">
                <a:ea typeface="ＭＳ Ｐゴシック" pitchFamily="-109" charset="-128"/>
              </a:rPr>
            </a:br>
            <a:r>
              <a:rPr lang="en-US" altLang="en-US" smtClean="0">
                <a:ea typeface="ＭＳ Ｐゴシック" pitchFamily="-109" charset="-128"/>
                <a:hlinkClick r:id="rId2"/>
              </a:rPr>
              <a:t>https://www.youtube.com/watch?v=9fxm85Fy4sQ</a:t>
            </a:r>
            <a:r>
              <a:rPr lang="en-US" altLang="en-US" smtClean="0">
                <a:ea typeface="ＭＳ Ｐゴシック" pitchFamily="-109" charset="-128"/>
              </a:rPr>
              <a:t> </a:t>
            </a:r>
            <a:endParaRPr lang="en-CA" altLang="en-US" smtClean="0">
              <a:ea typeface="ＭＳ Ｐゴシック" pitchFamily="-109" charset="-128"/>
            </a:endParaRPr>
          </a:p>
          <a:p>
            <a:endParaRPr lang="en-CA" altLang="en-US" smtClean="0">
              <a:ea typeface="ＭＳ Ｐゴシック" pitchFamily="-109" charset="-128"/>
            </a:endParaRPr>
          </a:p>
          <a:p>
            <a:endParaRPr lang="en-CA" altLang="en-US" smtClean="0">
              <a:ea typeface="ＭＳ Ｐゴシック" pitchFamily="-109" charset="-128"/>
            </a:endParaRPr>
          </a:p>
        </p:txBody>
      </p:sp>
      <p:sp>
        <p:nvSpPr>
          <p:cNvPr id="65538" name="Rectangle 2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1143000"/>
          </a:xfrm>
        </p:spPr>
        <p:txBody>
          <a:bodyPr/>
          <a:lstStyle/>
          <a:p>
            <a:pPr algn="ctr"/>
            <a:r>
              <a:rPr lang="en-CA" altLang="en-US" smtClean="0">
                <a:ea typeface="ＭＳ Ｐゴシック" pitchFamily="-109" charset="-128"/>
              </a:rPr>
              <a:t>Recap!</a:t>
            </a:r>
          </a:p>
        </p:txBody>
      </p:sp>
    </p:spTree>
    <p:extLst>
      <p:ext uri="{BB962C8B-B14F-4D97-AF65-F5344CB8AC3E}">
        <p14:creationId xmlns:p14="http://schemas.microsoft.com/office/powerpoint/2010/main" val="173170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b="1" u="sng" smtClean="0">
                <a:ea typeface="ＭＳ Ｐゴシック" pitchFamily="-109" charset="-128"/>
              </a:rPr>
              <a:t>Blood</a:t>
            </a:r>
            <a:r>
              <a:rPr lang="en-CA" altLang="en-US" smtClean="0">
                <a:ea typeface="ＭＳ Ｐゴシック" pitchFamily="-109" charset="-128"/>
              </a:rPr>
              <a:t> is a collection of </a:t>
            </a:r>
            <a:r>
              <a:rPr lang="en-CA" altLang="en-US" b="1" u="sng" smtClean="0">
                <a:ea typeface="ＭＳ Ｐゴシック" pitchFamily="-109" charset="-128"/>
              </a:rPr>
              <a:t>cells</a:t>
            </a:r>
            <a:r>
              <a:rPr lang="en-CA" altLang="en-US" smtClean="0">
                <a:ea typeface="ＭＳ Ｐゴシック" pitchFamily="-109" charset="-128"/>
              </a:rPr>
              <a:t> that have been specialized to perform a set of particular tasks</a:t>
            </a:r>
          </a:p>
          <a:p>
            <a:pPr eaLnBrk="1" hangingPunct="1"/>
            <a:endParaRPr lang="en-CA" altLang="en-US" smtClean="0">
              <a:ea typeface="ＭＳ Ｐゴシック" pitchFamily="-109" charset="-128"/>
            </a:endParaRPr>
          </a:p>
          <a:p>
            <a:pPr eaLnBrk="1" hangingPunct="1"/>
            <a:r>
              <a:rPr lang="en-CA" altLang="en-US" smtClean="0">
                <a:ea typeface="ＭＳ Ｐゴシック" pitchFamily="-109" charset="-128"/>
              </a:rPr>
              <a:t>And even though it is a liquid, it is considered to be a </a:t>
            </a:r>
            <a:r>
              <a:rPr lang="en-CA" altLang="en-US" b="1" u="sng" smtClean="0">
                <a:ea typeface="ＭＳ Ｐゴシック" pitchFamily="-109" charset="-128"/>
              </a:rPr>
              <a:t>connective tissue</a:t>
            </a:r>
          </a:p>
        </p:txBody>
      </p:sp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>
                <a:ea typeface="ＭＳ Ｐゴシック" pitchFamily="-109" charset="-128"/>
              </a:rPr>
              <a:t>Blood</a:t>
            </a:r>
          </a:p>
        </p:txBody>
      </p:sp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05263"/>
            <a:ext cx="13493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10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sz="2200" smtClean="0">
                <a:ea typeface="ＭＳ Ｐゴシック" pitchFamily="-109" charset="-128"/>
              </a:rPr>
              <a:t>Circulates  vital </a:t>
            </a:r>
            <a:r>
              <a:rPr lang="en-CA" altLang="en-US" sz="2200" b="1" u="sng" smtClean="0">
                <a:ea typeface="ＭＳ Ｐゴシック" pitchFamily="-109" charset="-128"/>
              </a:rPr>
              <a:t>materials</a:t>
            </a:r>
            <a:r>
              <a:rPr lang="en-CA" altLang="en-US" sz="2200" smtClean="0">
                <a:ea typeface="ＭＳ Ｐゴシック" pitchFamily="-109" charset="-128"/>
              </a:rPr>
              <a:t> to all your cells (i.e. </a:t>
            </a:r>
            <a:r>
              <a:rPr lang="en-CA" altLang="en-US" sz="2200" b="1" smtClean="0">
                <a:ea typeface="ＭＳ Ｐゴシック" pitchFamily="-109" charset="-128"/>
              </a:rPr>
              <a:t>O2, nutrients</a:t>
            </a:r>
            <a:r>
              <a:rPr lang="en-CA" altLang="en-US" sz="2200" smtClean="0">
                <a:ea typeface="ＭＳ Ｐゴシック" pitchFamily="-109" charset="-128"/>
              </a:rPr>
              <a:t>)</a:t>
            </a:r>
          </a:p>
          <a:p>
            <a:pPr eaLnBrk="1" hangingPunct="1"/>
            <a:endParaRPr lang="en-CA" altLang="en-US" sz="2200" smtClean="0">
              <a:ea typeface="ＭＳ Ｐゴシック" pitchFamily="-109" charset="-128"/>
            </a:endParaRPr>
          </a:p>
          <a:p>
            <a:pPr eaLnBrk="1" hangingPunct="1"/>
            <a:r>
              <a:rPr lang="en-CA" altLang="en-US" sz="2200" smtClean="0">
                <a:ea typeface="ＭＳ Ｐゴシック" pitchFamily="-109" charset="-128"/>
              </a:rPr>
              <a:t>Removes </a:t>
            </a:r>
            <a:r>
              <a:rPr lang="en-CA" altLang="en-US" sz="2200" b="1" u="sng" smtClean="0">
                <a:ea typeface="ＭＳ Ｐゴシック" pitchFamily="-109" charset="-128"/>
              </a:rPr>
              <a:t>waste</a:t>
            </a:r>
            <a:r>
              <a:rPr lang="en-CA" altLang="en-US" sz="2200" smtClean="0">
                <a:ea typeface="ＭＳ Ｐゴシック" pitchFamily="-109" charset="-128"/>
              </a:rPr>
              <a:t> products of cell metabolism (i.e. </a:t>
            </a:r>
            <a:r>
              <a:rPr lang="en-CA" altLang="en-US" sz="2200" b="1" smtClean="0">
                <a:ea typeface="ＭＳ Ｐゴシック" pitchFamily="-109" charset="-128"/>
              </a:rPr>
              <a:t>CO2</a:t>
            </a:r>
            <a:r>
              <a:rPr lang="en-CA" altLang="en-US" sz="2200" smtClean="0">
                <a:ea typeface="ＭＳ Ｐゴシック" pitchFamily="-109" charset="-128"/>
              </a:rPr>
              <a:t>)</a:t>
            </a:r>
          </a:p>
          <a:p>
            <a:pPr eaLnBrk="1" hangingPunct="1"/>
            <a:endParaRPr lang="en-CA" altLang="en-US" sz="2200" smtClean="0">
              <a:ea typeface="ＭＳ Ｐゴシック" pitchFamily="-109" charset="-128"/>
            </a:endParaRPr>
          </a:p>
          <a:p>
            <a:pPr eaLnBrk="1" hangingPunct="1"/>
            <a:r>
              <a:rPr lang="en-CA" altLang="en-US" sz="2200" smtClean="0">
                <a:ea typeface="ＭＳ Ｐゴシック" pitchFamily="-109" charset="-128"/>
              </a:rPr>
              <a:t>Equalize </a:t>
            </a:r>
            <a:r>
              <a:rPr lang="en-CA" altLang="en-US" sz="2200" b="1" u="sng" smtClean="0">
                <a:ea typeface="ＭＳ Ｐゴシック" pitchFamily="-109" charset="-128"/>
              </a:rPr>
              <a:t>temperature</a:t>
            </a:r>
            <a:r>
              <a:rPr lang="en-CA" altLang="en-US" sz="2200" smtClean="0">
                <a:ea typeface="ＭＳ Ｐゴシック" pitchFamily="-109" charset="-128"/>
              </a:rPr>
              <a:t> in your body by delivering heat to the extremities</a:t>
            </a:r>
          </a:p>
          <a:p>
            <a:pPr eaLnBrk="1" hangingPunct="1"/>
            <a:endParaRPr lang="en-CA" altLang="en-US" sz="2200" smtClean="0">
              <a:ea typeface="ＭＳ Ｐゴシック" pitchFamily="-109" charset="-128"/>
            </a:endParaRPr>
          </a:p>
          <a:p>
            <a:pPr eaLnBrk="1" hangingPunct="1"/>
            <a:r>
              <a:rPr lang="en-CA" altLang="en-US" sz="2200" b="1" u="sng" smtClean="0">
                <a:ea typeface="ＭＳ Ｐゴシック" pitchFamily="-109" charset="-128"/>
              </a:rPr>
              <a:t>Defends</a:t>
            </a:r>
            <a:r>
              <a:rPr lang="en-CA" altLang="en-US" sz="2200" smtClean="0">
                <a:ea typeface="ＭＳ Ｐゴシック" pitchFamily="-109" charset="-128"/>
              </a:rPr>
              <a:t> your body against disease (i.e. </a:t>
            </a:r>
            <a:r>
              <a:rPr lang="en-CA" altLang="en-US" sz="2200" b="1" smtClean="0">
                <a:ea typeface="ＭＳ Ｐゴシック" pitchFamily="-109" charset="-128"/>
              </a:rPr>
              <a:t>antibodies</a:t>
            </a:r>
            <a:r>
              <a:rPr lang="en-CA" altLang="en-US" sz="2200" smtClean="0">
                <a:ea typeface="ＭＳ Ｐゴシック" pitchFamily="-109" charset="-128"/>
              </a:rPr>
              <a:t>)</a:t>
            </a:r>
          </a:p>
          <a:p>
            <a:pPr eaLnBrk="1" hangingPunct="1"/>
            <a:endParaRPr lang="en-CA" altLang="en-US" sz="2200" smtClean="0">
              <a:ea typeface="ＭＳ Ｐゴシック" pitchFamily="-109" charset="-128"/>
            </a:endParaRPr>
          </a:p>
        </p:txBody>
      </p:sp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>
                <a:ea typeface="ＭＳ Ｐゴシック" pitchFamily="-109" charset="-128"/>
              </a:rPr>
              <a:t>Functions of Blood</a:t>
            </a:r>
          </a:p>
        </p:txBody>
      </p:sp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88913"/>
            <a:ext cx="10953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12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xfrm>
            <a:off x="539750" y="1001713"/>
            <a:ext cx="8229600" cy="4389437"/>
          </a:xfrm>
        </p:spPr>
        <p:txBody>
          <a:bodyPr/>
          <a:lstStyle/>
          <a:p>
            <a:pPr marL="495300" indent="-495300" eaLnBrk="1" hangingPunct="1"/>
            <a:endParaRPr lang="en-CA" altLang="en-US" smtClean="0">
              <a:ea typeface="ＭＳ Ｐゴシック" pitchFamily="-109" charset="-128"/>
            </a:endParaRPr>
          </a:p>
          <a:p>
            <a:pPr marL="495300" indent="-495300" eaLnBrk="1" hangingPunct="1">
              <a:buFont typeface="Wingdings 2" pitchFamily="-109" charset="2"/>
              <a:buAutoNum type="arabicPeriod"/>
            </a:pPr>
            <a:r>
              <a:rPr lang="en-CA" altLang="en-US" smtClean="0">
                <a:ea typeface="ＭＳ Ｐゴシック" pitchFamily="-109" charset="-128"/>
              </a:rPr>
              <a:t>Plasma (liquid)</a:t>
            </a:r>
          </a:p>
          <a:p>
            <a:pPr marL="495300" indent="-495300" eaLnBrk="1" hangingPunct="1">
              <a:buFont typeface="Wingdings 2" pitchFamily="-109" charset="2"/>
              <a:buAutoNum type="arabicPeriod"/>
            </a:pPr>
            <a:r>
              <a:rPr lang="en-CA" altLang="en-US" smtClean="0">
                <a:ea typeface="ＭＳ Ｐゴシック" pitchFamily="-109" charset="-128"/>
              </a:rPr>
              <a:t>Red Blood Cells</a:t>
            </a:r>
          </a:p>
          <a:p>
            <a:pPr marL="495300" indent="-495300" eaLnBrk="1" hangingPunct="1">
              <a:buFont typeface="Wingdings 2" pitchFamily="-109" charset="2"/>
              <a:buAutoNum type="arabicPeriod"/>
            </a:pPr>
            <a:r>
              <a:rPr lang="en-CA" altLang="en-US" smtClean="0">
                <a:ea typeface="ＭＳ Ｐゴシック" pitchFamily="-109" charset="-128"/>
              </a:rPr>
              <a:t>White Blood Cells</a:t>
            </a:r>
          </a:p>
          <a:p>
            <a:pPr marL="495300" indent="-495300" eaLnBrk="1" hangingPunct="1">
              <a:buFont typeface="Wingdings 2" pitchFamily="-109" charset="2"/>
              <a:buAutoNum type="arabicPeriod"/>
            </a:pPr>
            <a:r>
              <a:rPr lang="en-CA" altLang="en-US" smtClean="0">
                <a:ea typeface="ＭＳ Ｐゴシック" pitchFamily="-109" charset="-128"/>
              </a:rPr>
              <a:t>Platelets</a:t>
            </a:r>
          </a:p>
        </p:txBody>
      </p:sp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827088" y="252413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>
                <a:ea typeface="ＭＳ Ｐゴシック" pitchFamily="-109" charset="-128"/>
              </a:rPr>
              <a:t>What’s in Human Blood? </a:t>
            </a:r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2144713"/>
            <a:ext cx="4824412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36938"/>
            <a:ext cx="2735262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07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468313" y="1787525"/>
            <a:ext cx="4175125" cy="4191000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smtClean="0">
                <a:ea typeface="ＭＳ Ｐゴシック" pitchFamily="-109" charset="-128"/>
              </a:rPr>
              <a:t>Whole blood can be separated into a liquid and cellular components</a:t>
            </a:r>
          </a:p>
          <a:p>
            <a:pPr eaLnBrk="1" hangingPunct="1"/>
            <a:endParaRPr lang="en-CA" altLang="en-US" smtClean="0">
              <a:ea typeface="ＭＳ Ｐゴシック" pitchFamily="-109" charset="-128"/>
            </a:endParaRPr>
          </a:p>
          <a:p>
            <a:pPr eaLnBrk="1" hangingPunct="1"/>
            <a:r>
              <a:rPr lang="en-CA" altLang="en-US" smtClean="0">
                <a:ea typeface="ＭＳ Ｐゴシック" pitchFamily="-109" charset="-128"/>
              </a:rPr>
              <a:t>Plasma: protein-rich liquid in which blood cells, antibodies, fibrinogen, dissolved ions and platelets are suspended; 90% water </a:t>
            </a:r>
          </a:p>
        </p:txBody>
      </p:sp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>
                <a:ea typeface="ＭＳ Ｐゴシック" pitchFamily="-109" charset="-128"/>
              </a:rPr>
              <a:t>What’s in Human Blood?</a:t>
            </a: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060575"/>
            <a:ext cx="481012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2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/>
          </p:cNvSpPr>
          <p:nvPr>
            <p:ph idx="1"/>
          </p:nvPr>
        </p:nvSpPr>
        <p:spPr>
          <a:xfrm>
            <a:off x="457200" y="1935163"/>
            <a:ext cx="3394075" cy="4446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Char char=""/>
              <a:defRPr/>
            </a:pPr>
            <a:r>
              <a:rPr lang="en-CA" sz="2200" dirty="0" smtClean="0"/>
              <a:t>Erythrocytes or </a:t>
            </a:r>
            <a:r>
              <a:rPr lang="en-CA" sz="2200" b="1" dirty="0" smtClean="0"/>
              <a:t>red blood cells </a:t>
            </a:r>
            <a:r>
              <a:rPr lang="en-CA" sz="2200" dirty="0" smtClean="0"/>
              <a:t>(RBCs) make up 45% of total blood volume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Char char=""/>
              <a:defRPr/>
            </a:pPr>
            <a:endParaRPr lang="en-CA" sz="2200" dirty="0" smtClean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Char char=""/>
              <a:defRPr/>
            </a:pPr>
            <a:r>
              <a:rPr lang="en-CA" sz="2200" dirty="0" smtClean="0"/>
              <a:t>Bi-concave disc shape</a:t>
            </a: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en-CA" sz="2200" dirty="0" smtClean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Char char=""/>
              <a:defRPr/>
            </a:pPr>
            <a:r>
              <a:rPr lang="en-CA" sz="2200" dirty="0" smtClean="0"/>
              <a:t>Have no nucleus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Char char=""/>
              <a:defRPr/>
            </a:pPr>
            <a:endParaRPr lang="en-CA" sz="2200" dirty="0" smtClean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Char char=""/>
              <a:defRPr/>
            </a:pPr>
            <a:r>
              <a:rPr lang="en-CA" sz="2200" dirty="0" smtClean="0"/>
              <a:t>Main function is to transport O</a:t>
            </a:r>
            <a:r>
              <a:rPr lang="en-CA" sz="2200" baseline="-25000" dirty="0" smtClean="0"/>
              <a:t>2</a:t>
            </a:r>
            <a:r>
              <a:rPr lang="en-CA" sz="2200" dirty="0" smtClean="0"/>
              <a:t> &amp; CO</a:t>
            </a:r>
            <a:r>
              <a:rPr lang="en-CA" sz="2200" baseline="-25000" dirty="0" smtClean="0"/>
              <a:t>2</a:t>
            </a:r>
            <a:r>
              <a:rPr lang="en-CA" sz="2200" dirty="0" smtClean="0"/>
              <a:t> via hemoglobin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Char char=""/>
              <a:defRPr/>
            </a:pPr>
            <a:endParaRPr lang="en-CA" sz="2200" dirty="0" smtClean="0"/>
          </a:p>
        </p:txBody>
      </p:sp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>
                <a:ea typeface="ＭＳ Ｐゴシック" pitchFamily="-109" charset="-128"/>
              </a:rPr>
              <a:t>Erythrocytes: Red Blood Cells</a:t>
            </a:r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214688"/>
            <a:ext cx="3692525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4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CA" altLang="en-US" sz="2000" smtClean="0">
                <a:ea typeface="ＭＳ Ｐゴシック" pitchFamily="-109" charset="-128"/>
              </a:rPr>
              <a:t>is dependent on the </a:t>
            </a:r>
            <a:r>
              <a:rPr lang="en-CA" altLang="en-US" sz="2000" b="1" u="sng" smtClean="0">
                <a:ea typeface="ＭＳ Ｐゴシック" pitchFamily="-109" charset="-128"/>
              </a:rPr>
              <a:t>number of RBCs</a:t>
            </a:r>
            <a:r>
              <a:rPr lang="en-CA" altLang="en-US" sz="2000" b="1" smtClean="0">
                <a:ea typeface="ＭＳ Ｐゴシック" pitchFamily="-109" charset="-128"/>
              </a:rPr>
              <a:t> </a:t>
            </a:r>
            <a:r>
              <a:rPr lang="en-CA" altLang="en-US" sz="2000" smtClean="0">
                <a:ea typeface="ＭＳ Ｐゴシック" pitchFamily="-109" charset="-128"/>
              </a:rPr>
              <a:t>that are present AND the </a:t>
            </a:r>
            <a:r>
              <a:rPr lang="en-CA" altLang="en-US" sz="2000" b="1" u="sng" smtClean="0">
                <a:ea typeface="ＭＳ Ｐゴシック" pitchFamily="-109" charset="-128"/>
              </a:rPr>
              <a:t>amount of hemoglobin</a:t>
            </a:r>
            <a:r>
              <a:rPr lang="en-CA" altLang="en-US" sz="2000" b="1" smtClean="0">
                <a:ea typeface="ＭＳ Ｐゴシック" pitchFamily="-109" charset="-128"/>
              </a:rPr>
              <a:t> </a:t>
            </a:r>
            <a:r>
              <a:rPr lang="en-CA" altLang="en-US" sz="2000" smtClean="0">
                <a:ea typeface="ＭＳ Ｐゴシック" pitchFamily="-109" charset="-128"/>
              </a:rPr>
              <a:t>that each RBC contains</a:t>
            </a:r>
          </a:p>
          <a:p>
            <a:pPr eaLnBrk="1" hangingPunct="1"/>
            <a:endParaRPr lang="en-CA" altLang="en-US" sz="2000" smtClean="0">
              <a:ea typeface="ＭＳ Ｐゴシック" pitchFamily="-109" charset="-128"/>
            </a:endParaRPr>
          </a:p>
          <a:p>
            <a:pPr eaLnBrk="1" hangingPunct="1"/>
            <a:r>
              <a:rPr lang="en-CA" altLang="en-US" sz="2000" smtClean="0">
                <a:ea typeface="ＭＳ Ｐゴシック" pitchFamily="-109" charset="-128"/>
              </a:rPr>
              <a:t>Each RBC is packed with 280 million iron-containing protein molecules called </a:t>
            </a:r>
            <a:r>
              <a:rPr lang="en-CA" altLang="en-US" sz="2000" b="1" u="sng" smtClean="0">
                <a:ea typeface="ＭＳ Ｐゴシック" pitchFamily="-109" charset="-128"/>
              </a:rPr>
              <a:t>hemoglobin</a:t>
            </a:r>
            <a:r>
              <a:rPr lang="en-CA" altLang="en-US" b="1" u="sng" smtClean="0">
                <a:ea typeface="ＭＳ Ｐゴシック" pitchFamily="-109" charset="-128"/>
              </a:rPr>
              <a:t> </a:t>
            </a:r>
          </a:p>
          <a:p>
            <a:pPr eaLnBrk="1" hangingPunct="1"/>
            <a:endParaRPr lang="en-CA" altLang="en-US" sz="2000" smtClean="0">
              <a:ea typeface="ＭＳ Ｐゴシック" pitchFamily="-109" charset="-128"/>
            </a:endParaRPr>
          </a:p>
          <a:p>
            <a:pPr eaLnBrk="1" hangingPunct="1"/>
            <a:r>
              <a:rPr lang="en-CA" altLang="en-US" sz="2000" smtClean="0">
                <a:ea typeface="ＭＳ Ｐゴシック" pitchFamily="-109" charset="-128"/>
              </a:rPr>
              <a:t>Hemoglobin binds </a:t>
            </a:r>
            <a:r>
              <a:rPr lang="en-CA" altLang="en-US" sz="2000" b="1" u="sng" smtClean="0">
                <a:ea typeface="ＭＳ Ｐゴシック" pitchFamily="-109" charset="-128"/>
              </a:rPr>
              <a:t>oxygen</a:t>
            </a:r>
            <a:r>
              <a:rPr lang="en-CA" altLang="en-US" sz="2000" smtClean="0">
                <a:ea typeface="ＭＳ Ｐゴシック" pitchFamily="-109" charset="-128"/>
              </a:rPr>
              <a:t> in a RBC</a:t>
            </a:r>
          </a:p>
          <a:p>
            <a:pPr eaLnBrk="1" hangingPunct="1">
              <a:buFont typeface="Wingdings 2" pitchFamily="-109" charset="2"/>
              <a:buNone/>
            </a:pPr>
            <a:r>
              <a:rPr lang="en-CA" altLang="en-US" sz="2000" smtClean="0">
                <a:ea typeface="ＭＳ Ｐゴシック" pitchFamily="-109" charset="-128"/>
              </a:rPr>
              <a:t>    and is responsible for </a:t>
            </a:r>
            <a:r>
              <a:rPr lang="en-CA" altLang="en-US" sz="2000" b="1" u="sng" smtClean="0">
                <a:ea typeface="ＭＳ Ｐゴシック" pitchFamily="-109" charset="-128"/>
              </a:rPr>
              <a:t>carrying</a:t>
            </a:r>
            <a:r>
              <a:rPr lang="en-CA" altLang="en-US" sz="2000" smtClean="0">
                <a:ea typeface="ＭＳ Ｐゴシック" pitchFamily="-109" charset="-128"/>
              </a:rPr>
              <a:t> oxygen </a:t>
            </a:r>
          </a:p>
          <a:p>
            <a:pPr eaLnBrk="1" hangingPunct="1">
              <a:buFont typeface="Wingdings 2" pitchFamily="-109" charset="2"/>
              <a:buNone/>
            </a:pPr>
            <a:r>
              <a:rPr lang="en-CA" altLang="en-US" sz="2000" smtClean="0">
                <a:ea typeface="ＭＳ Ｐゴシック" pitchFamily="-109" charset="-128"/>
              </a:rPr>
              <a:t>    throughout the body</a:t>
            </a:r>
          </a:p>
          <a:p>
            <a:pPr eaLnBrk="1" hangingPunct="1">
              <a:buFont typeface="Wingdings 2" pitchFamily="-109" charset="2"/>
              <a:buNone/>
            </a:pPr>
            <a:endParaRPr lang="en-US" altLang="en-US" sz="2000" smtClean="0">
              <a:ea typeface="ＭＳ Ｐゴシック" pitchFamily="-109" charset="-128"/>
            </a:endParaRPr>
          </a:p>
          <a:p>
            <a:pPr eaLnBrk="1" hangingPunct="1">
              <a:buFont typeface="Wingdings 2" pitchFamily="-109" charset="2"/>
              <a:buNone/>
            </a:pPr>
            <a:r>
              <a:rPr lang="en-US" altLang="en-US" sz="2000" smtClean="0">
                <a:ea typeface="ＭＳ Ｐゴシック" pitchFamily="-109" charset="-128"/>
              </a:rPr>
              <a:t>With Hg – O2 supply of  5.0 minutes;</a:t>
            </a:r>
          </a:p>
          <a:p>
            <a:pPr eaLnBrk="1" hangingPunct="1">
              <a:buFont typeface="Wingdings 2" pitchFamily="-109" charset="2"/>
              <a:buNone/>
            </a:pPr>
            <a:r>
              <a:rPr lang="en-US" altLang="en-US" sz="2000" smtClean="0">
                <a:ea typeface="ＭＳ Ｐゴシック" pitchFamily="-109" charset="-128"/>
              </a:rPr>
              <a:t>Without Hg – O2 supply of 4-5 seconds</a:t>
            </a:r>
            <a:endParaRPr lang="en-CA" altLang="en-US" sz="2000" smtClean="0">
              <a:ea typeface="ＭＳ Ｐゴシック" pitchFamily="-109" charset="-128"/>
            </a:endParaRPr>
          </a:p>
        </p:txBody>
      </p:sp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>
                <a:ea typeface="ＭＳ Ｐゴシック" pitchFamily="-109" charset="-128"/>
              </a:rPr>
              <a:t>Oxygen-Carrying Capacity</a:t>
            </a:r>
          </a:p>
        </p:txBody>
      </p:sp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3429000"/>
            <a:ext cx="40195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70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457200" y="1935163"/>
            <a:ext cx="4186238" cy="4373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altLang="en-US" sz="2200" smtClean="0">
                <a:ea typeface="ＭＳ Ｐゴシック" pitchFamily="-109" charset="-128"/>
              </a:rPr>
              <a:t>Only survive in the body for ~120 days</a:t>
            </a:r>
          </a:p>
          <a:p>
            <a:pPr eaLnBrk="1" hangingPunct="1">
              <a:lnSpc>
                <a:spcPct val="90000"/>
              </a:lnSpc>
            </a:pPr>
            <a:endParaRPr lang="en-CA" altLang="en-US" sz="2200" smtClean="0">
              <a:ea typeface="ＭＳ Ｐゴシック" pitchFamily="-109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CA" altLang="en-US" sz="2200" smtClean="0">
                <a:ea typeface="ＭＳ Ｐゴシック" pitchFamily="-109" charset="-128"/>
              </a:rPr>
              <a:t>But RBCs do not have a nucleus, so how are they replaced?</a:t>
            </a:r>
          </a:p>
          <a:p>
            <a:pPr eaLnBrk="1" hangingPunct="1">
              <a:lnSpc>
                <a:spcPct val="90000"/>
              </a:lnSpc>
              <a:buFont typeface="Wingdings 2" pitchFamily="-109" charset="2"/>
              <a:buNone/>
            </a:pPr>
            <a:endParaRPr lang="en-CA" altLang="en-US" sz="2200" smtClean="0">
              <a:ea typeface="ＭＳ Ｐゴシック" pitchFamily="-109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CA" altLang="en-US" sz="2200" smtClean="0">
                <a:ea typeface="ＭＳ Ｐゴシック" pitchFamily="-109" charset="-128"/>
              </a:rPr>
              <a:t>Bone marrow!</a:t>
            </a:r>
          </a:p>
          <a:p>
            <a:pPr eaLnBrk="1" hangingPunct="1">
              <a:lnSpc>
                <a:spcPct val="90000"/>
              </a:lnSpc>
            </a:pPr>
            <a:endParaRPr lang="en-CA" altLang="en-US" sz="2200" smtClean="0">
              <a:ea typeface="ＭＳ Ｐゴシック" pitchFamily="-109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CA" altLang="en-US" sz="2200" smtClean="0">
                <a:ea typeface="ＭＳ Ｐゴシック" pitchFamily="-109" charset="-128"/>
              </a:rPr>
              <a:t>A healthy body produces 2 million </a:t>
            </a:r>
            <a:r>
              <a:rPr lang="en-CA" altLang="en-US" sz="2200" b="1" smtClean="0">
                <a:ea typeface="ＭＳ Ｐゴシック" pitchFamily="-109" charset="-128"/>
              </a:rPr>
              <a:t>NEW</a:t>
            </a:r>
            <a:r>
              <a:rPr lang="en-CA" altLang="en-US" sz="2200" smtClean="0">
                <a:ea typeface="ＭＳ Ｐゴシック" pitchFamily="-109" charset="-128"/>
              </a:rPr>
              <a:t> RBCs every second! </a:t>
            </a:r>
          </a:p>
          <a:p>
            <a:pPr eaLnBrk="1" hangingPunct="1">
              <a:lnSpc>
                <a:spcPct val="90000"/>
              </a:lnSpc>
            </a:pPr>
            <a:endParaRPr lang="en-CA" altLang="en-US" sz="2200" smtClean="0">
              <a:ea typeface="ＭＳ Ｐゴシック" pitchFamily="-109" charset="-128"/>
            </a:endParaRPr>
          </a:p>
        </p:txBody>
      </p:sp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CA" altLang="en-US" smtClean="0">
                <a:ea typeface="ＭＳ Ｐゴシック" pitchFamily="-109" charset="-128"/>
              </a:rPr>
              <a:t>Erythrocytes</a:t>
            </a:r>
          </a:p>
        </p:txBody>
      </p:sp>
      <p:pic>
        <p:nvPicPr>
          <p:cNvPr id="31750" name="Picture 6" descr="bone-m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44675"/>
            <a:ext cx="4140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67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xfrm>
            <a:off x="457200" y="1935163"/>
            <a:ext cx="5472113" cy="4208462"/>
          </a:xfrm>
        </p:spPr>
        <p:txBody>
          <a:bodyPr/>
          <a:lstStyle/>
          <a:p>
            <a:pPr eaLnBrk="1" hangingPunct="1"/>
            <a:r>
              <a:rPr lang="en-CA" altLang="en-US" sz="2000" smtClean="0">
                <a:ea typeface="ＭＳ Ｐゴシック" pitchFamily="-109" charset="-128"/>
              </a:rPr>
              <a:t>Leukocytes or </a:t>
            </a:r>
            <a:r>
              <a:rPr lang="en-CA" altLang="en-US" sz="2000" b="1" smtClean="0">
                <a:ea typeface="ＭＳ Ｐゴシック" pitchFamily="-109" charset="-128"/>
              </a:rPr>
              <a:t>white blood cells </a:t>
            </a:r>
            <a:r>
              <a:rPr lang="en-CA" altLang="en-US" sz="2000" smtClean="0">
                <a:ea typeface="ＭＳ Ｐゴシック" pitchFamily="-109" charset="-128"/>
              </a:rPr>
              <a:t>make up less than 1% of total blood volume </a:t>
            </a:r>
          </a:p>
          <a:p>
            <a:pPr eaLnBrk="1" hangingPunct="1"/>
            <a:endParaRPr lang="en-CA" altLang="en-US" sz="2000" smtClean="0">
              <a:ea typeface="ＭＳ Ｐゴシック" pitchFamily="-109" charset="-128"/>
            </a:endParaRPr>
          </a:p>
          <a:p>
            <a:pPr eaLnBrk="1" hangingPunct="1"/>
            <a:r>
              <a:rPr lang="en-CA" altLang="en-US" sz="2000" smtClean="0">
                <a:ea typeface="ＭＳ Ｐゴシック" pitchFamily="-109" charset="-128"/>
              </a:rPr>
              <a:t>Colourless &amp; have nuclei</a:t>
            </a:r>
          </a:p>
          <a:p>
            <a:pPr eaLnBrk="1" hangingPunct="1">
              <a:buFont typeface="Wingdings 2" pitchFamily="-109" charset="2"/>
              <a:buNone/>
            </a:pPr>
            <a:endParaRPr lang="en-CA" altLang="en-US" sz="2000" smtClean="0">
              <a:ea typeface="ＭＳ Ｐゴシック" pitchFamily="-109" charset="-128"/>
            </a:endParaRPr>
          </a:p>
          <a:p>
            <a:pPr eaLnBrk="1" hangingPunct="1"/>
            <a:r>
              <a:rPr lang="en-CA" altLang="en-US" sz="2000" smtClean="0">
                <a:ea typeface="ＭＳ Ｐゴシック" pitchFamily="-109" charset="-128"/>
              </a:rPr>
              <a:t>Produced in bone marrow</a:t>
            </a:r>
          </a:p>
          <a:p>
            <a:pPr eaLnBrk="1" hangingPunct="1"/>
            <a:endParaRPr lang="en-CA" altLang="en-US" sz="2000" smtClean="0">
              <a:ea typeface="ＭＳ Ｐゴシック" pitchFamily="-109" charset="-128"/>
            </a:endParaRPr>
          </a:p>
          <a:p>
            <a:pPr eaLnBrk="1" hangingPunct="1"/>
            <a:r>
              <a:rPr lang="en-CA" altLang="en-US" sz="2000" smtClean="0">
                <a:ea typeface="ＭＳ Ｐゴシック" pitchFamily="-109" charset="-128"/>
              </a:rPr>
              <a:t>Numbers will double/triple when fighting infection</a:t>
            </a:r>
          </a:p>
          <a:p>
            <a:pPr eaLnBrk="1" hangingPunct="1"/>
            <a:endParaRPr lang="en-CA" altLang="en-US" sz="2000" smtClean="0">
              <a:ea typeface="ＭＳ Ｐゴシック" pitchFamily="-109" charset="-128"/>
            </a:endParaRPr>
          </a:p>
          <a:p>
            <a:pPr eaLnBrk="1" hangingPunct="1"/>
            <a:r>
              <a:rPr lang="en-CA" altLang="en-US" sz="2000" smtClean="0">
                <a:ea typeface="ＭＳ Ｐゴシック" pitchFamily="-109" charset="-128"/>
              </a:rPr>
              <a:t>Defence against disease &amp; immunity for body</a:t>
            </a:r>
          </a:p>
          <a:p>
            <a:pPr eaLnBrk="1" hangingPunct="1"/>
            <a:endParaRPr lang="en-CA" altLang="en-US" sz="2000" smtClean="0">
              <a:ea typeface="ＭＳ Ｐゴシック" pitchFamily="-109" charset="-128"/>
            </a:endParaRPr>
          </a:p>
          <a:p>
            <a:pPr eaLnBrk="1" hangingPunct="1">
              <a:buFont typeface="Wingdings 2" pitchFamily="-109" charset="2"/>
              <a:buNone/>
            </a:pPr>
            <a:endParaRPr lang="en-CA" altLang="en-US" smtClean="0">
              <a:ea typeface="ＭＳ Ｐゴシック" pitchFamily="-109" charset="-128"/>
            </a:endParaRPr>
          </a:p>
          <a:p>
            <a:pPr eaLnBrk="1" hangingPunct="1"/>
            <a:endParaRPr lang="en-CA" altLang="en-US" smtClean="0">
              <a:ea typeface="ＭＳ Ｐゴシック" pitchFamily="-109" charset="-128"/>
            </a:endParaRPr>
          </a:p>
        </p:txBody>
      </p:sp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CA" altLang="en-US" smtClean="0">
                <a:ea typeface="ＭＳ Ｐゴシック" pitchFamily="-109" charset="-128"/>
              </a:rPr>
              <a:t>Leukocytes </a:t>
            </a:r>
          </a:p>
        </p:txBody>
      </p:sp>
      <p:pic>
        <p:nvPicPr>
          <p:cNvPr id="60420" name="Picture 8" descr="http://farm3.static.flickr.com/2052/2125747132_c34175d1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565400"/>
            <a:ext cx="3024187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22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</TotalTime>
  <Words>581</Words>
  <Application>Microsoft Office PowerPoint</Application>
  <PresentationFormat>On-screen Show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Hardcover</vt:lpstr>
      <vt:lpstr>PowerPoint Presentation</vt:lpstr>
      <vt:lpstr>Blood</vt:lpstr>
      <vt:lpstr>Functions of Blood</vt:lpstr>
      <vt:lpstr>What’s in Human Blood? </vt:lpstr>
      <vt:lpstr>What’s in Human Blood?</vt:lpstr>
      <vt:lpstr>Erythrocytes: Red Blood Cells</vt:lpstr>
      <vt:lpstr>Oxygen-Carrying Capacity</vt:lpstr>
      <vt:lpstr>Erythrocytes</vt:lpstr>
      <vt:lpstr>Leukocytes </vt:lpstr>
      <vt:lpstr>Phagocytosis </vt:lpstr>
      <vt:lpstr>Thrombocytes: Platelets </vt:lpstr>
      <vt:lpstr>Blood Clotting </vt:lpstr>
      <vt:lpstr>Blood Types</vt:lpstr>
      <vt:lpstr>Recap!</vt:lpstr>
    </vt:vector>
  </TitlesOfParts>
  <Company>UGDSB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Schenk</dc:creator>
  <cp:lastModifiedBy>Susan Schenk</cp:lastModifiedBy>
  <cp:revision>2</cp:revision>
  <dcterms:created xsi:type="dcterms:W3CDTF">2017-03-09T15:54:59Z</dcterms:created>
  <dcterms:modified xsi:type="dcterms:W3CDTF">2017-03-09T15:56:28Z</dcterms:modified>
</cp:coreProperties>
</file>