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0" autoAdjust="0"/>
    <p:restoredTop sz="94660"/>
  </p:normalViewPr>
  <p:slideViewPr>
    <p:cSldViewPr>
      <p:cViewPr varScale="1">
        <p:scale>
          <a:sx n="69" d="100"/>
          <a:sy n="69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2DD09554-3BD0-47B4-A37E-64C16EAF49DD}" type="datetimeFigureOut">
              <a:rPr lang="en-CA" smtClean="0"/>
              <a:t>13/02/2017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D0664FC3-7D87-4CBE-A83B-14757CD009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6494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17C636E-4E6D-45F2-95BD-CCFA89E41ADE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443AF1A-ECE3-4B89-9B0E-517474ADF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C636E-4E6D-45F2-95BD-CCFA89E41ADE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3AF1A-ECE3-4B89-9B0E-517474ADF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C636E-4E6D-45F2-95BD-CCFA89E41ADE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3AF1A-ECE3-4B89-9B0E-517474ADF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7C636E-4E6D-45F2-95BD-CCFA89E41ADE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443AF1A-ECE3-4B89-9B0E-517474ADF9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17C636E-4E6D-45F2-95BD-CCFA89E41ADE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443AF1A-ECE3-4B89-9B0E-517474ADF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C636E-4E6D-45F2-95BD-CCFA89E41ADE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3AF1A-ECE3-4B89-9B0E-517474ADF9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C636E-4E6D-45F2-95BD-CCFA89E41ADE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3AF1A-ECE3-4B89-9B0E-517474ADF9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7C636E-4E6D-45F2-95BD-CCFA89E41ADE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443AF1A-ECE3-4B89-9B0E-517474ADF9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C636E-4E6D-45F2-95BD-CCFA89E41ADE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3AF1A-ECE3-4B89-9B0E-517474ADF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7C636E-4E6D-45F2-95BD-CCFA89E41ADE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443AF1A-ECE3-4B89-9B0E-517474ADF9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7C636E-4E6D-45F2-95BD-CCFA89E41ADE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443AF1A-ECE3-4B89-9B0E-517474ADF9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17C636E-4E6D-45F2-95BD-CCFA89E41ADE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443AF1A-ECE3-4B89-9B0E-517474ADF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waynesword.palomar.edu/images/enzyme5.gif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TUm-75-PL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Enzymes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Protein’s Continued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57200"/>
            <a:ext cx="3657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what happens when the human body experiences lactose intolerance.</a:t>
            </a:r>
          </a:p>
          <a:p>
            <a:pPr marL="0" indent="0">
              <a:buNone/>
            </a:pPr>
            <a:r>
              <a:rPr lang="en-US" dirty="0" smtClean="0"/>
              <a:t>In your description, be sure to include key biological terms.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Can you extend this example to another protein that may not be working properly in the body? What is the result?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Enzymes?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 smtClean="0"/>
              <a:t>A </a:t>
            </a:r>
            <a:r>
              <a:rPr lang="en-CA" dirty="0"/>
              <a:t>living system controls its activity through enzymes. </a:t>
            </a:r>
            <a:endParaRPr lang="en-US" dirty="0"/>
          </a:p>
          <a:p>
            <a:pPr lvl="0"/>
            <a:r>
              <a:rPr lang="en-CA" dirty="0"/>
              <a:t>An enzyme is a protein molecule that has 3 basic characteristics. </a:t>
            </a:r>
            <a:endParaRPr lang="en-US" dirty="0"/>
          </a:p>
          <a:p>
            <a:pPr lvl="1"/>
            <a:r>
              <a:rPr lang="en-CA" dirty="0"/>
              <a:t>Increase the rate of a reaction. </a:t>
            </a:r>
            <a:endParaRPr lang="en-US" dirty="0"/>
          </a:p>
          <a:p>
            <a:pPr lvl="2"/>
            <a:r>
              <a:rPr lang="en-CA" dirty="0"/>
              <a:t>Most cellular reactions occur about a million times faster than they would in the absence of an enzyme.</a:t>
            </a:r>
            <a:endParaRPr lang="en-US" dirty="0"/>
          </a:p>
          <a:p>
            <a:pPr lvl="1"/>
            <a:r>
              <a:rPr lang="en-CA" dirty="0"/>
              <a:t>Enzymes act specifically with only one reactant (called a substrate) to produce products.</a:t>
            </a:r>
            <a:endParaRPr lang="en-US" dirty="0"/>
          </a:p>
          <a:p>
            <a:pPr lvl="1"/>
            <a:r>
              <a:rPr lang="en-CA" dirty="0"/>
              <a:t>Enzymes can be used over and over again.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Chemically fast  scissors </a:t>
            </a:r>
            <a:endParaRPr lang="en-US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7010400" cy="4950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Enzymes?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CA" dirty="0"/>
              <a:t>Without enzymes in your body, you could have the best nutritional plan around, and supplement your diet with a host of vitamin supplements, but without these humble workers we call enzymes, </a:t>
            </a:r>
            <a:r>
              <a:rPr lang="en-CA" dirty="0" smtClean="0"/>
              <a:t>….the </a:t>
            </a:r>
            <a:r>
              <a:rPr lang="en-CA" dirty="0"/>
              <a:t>vitamins will not be absorbed into your system.</a:t>
            </a:r>
            <a:endParaRPr lang="en-US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734739"/>
            <a:ext cx="5562600" cy="2354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Enzymes?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2">
            <a:normAutofit/>
          </a:bodyPr>
          <a:lstStyle/>
          <a:p>
            <a:pPr lvl="0"/>
            <a:r>
              <a:rPr lang="en-CA" dirty="0"/>
              <a:t>They assist </a:t>
            </a:r>
            <a:r>
              <a:rPr lang="en-CA" dirty="0" smtClean="0"/>
              <a:t>in:</a:t>
            </a:r>
          </a:p>
          <a:p>
            <a:pPr lvl="1"/>
            <a:r>
              <a:rPr lang="en-CA" dirty="0" smtClean="0"/>
              <a:t> </a:t>
            </a:r>
            <a:r>
              <a:rPr lang="en-CA" dirty="0"/>
              <a:t>fighting </a:t>
            </a:r>
            <a:r>
              <a:rPr lang="en-CA" dirty="0" smtClean="0"/>
              <a:t>aging		</a:t>
            </a:r>
          </a:p>
          <a:p>
            <a:pPr lvl="1"/>
            <a:r>
              <a:rPr lang="en-CA" dirty="0" smtClean="0"/>
              <a:t>weight loss</a:t>
            </a:r>
          </a:p>
          <a:p>
            <a:pPr lvl="1"/>
            <a:r>
              <a:rPr lang="en-CA" dirty="0" smtClean="0"/>
              <a:t>lowering cholesterol</a:t>
            </a:r>
          </a:p>
          <a:p>
            <a:pPr lvl="1"/>
            <a:r>
              <a:rPr lang="en-CA" dirty="0" smtClean="0"/>
              <a:t>cleaning </a:t>
            </a:r>
            <a:r>
              <a:rPr lang="en-CA" dirty="0"/>
              <a:t>the </a:t>
            </a:r>
            <a:r>
              <a:rPr lang="en-CA" dirty="0" smtClean="0"/>
              <a:t>colon</a:t>
            </a:r>
          </a:p>
          <a:p>
            <a:pPr lvl="1"/>
            <a:r>
              <a:rPr lang="en-CA" dirty="0" smtClean="0"/>
              <a:t>breaking </a:t>
            </a:r>
            <a:r>
              <a:rPr lang="en-CA" dirty="0"/>
              <a:t>down </a:t>
            </a:r>
            <a:r>
              <a:rPr lang="en-CA" dirty="0" smtClean="0"/>
              <a:t>fats</a:t>
            </a:r>
          </a:p>
          <a:p>
            <a:pPr lvl="1"/>
            <a:r>
              <a:rPr lang="en-CA" dirty="0" smtClean="0"/>
              <a:t>strengthening </a:t>
            </a:r>
            <a:r>
              <a:rPr lang="en-CA" dirty="0"/>
              <a:t>the immune </a:t>
            </a:r>
            <a:r>
              <a:rPr lang="en-CA" dirty="0" smtClean="0"/>
              <a:t>system</a:t>
            </a:r>
          </a:p>
          <a:p>
            <a:pPr lvl="1"/>
            <a:r>
              <a:rPr lang="en-CA" dirty="0" smtClean="0"/>
              <a:t>improve </a:t>
            </a:r>
            <a:r>
              <a:rPr lang="en-CA" dirty="0"/>
              <a:t>mental </a:t>
            </a:r>
            <a:r>
              <a:rPr lang="en-CA" dirty="0" smtClean="0"/>
              <a:t>capacity</a:t>
            </a:r>
          </a:p>
          <a:p>
            <a:pPr lvl="1"/>
            <a:r>
              <a:rPr lang="en-CA" dirty="0" smtClean="0"/>
              <a:t>detoxifying </a:t>
            </a:r>
            <a:r>
              <a:rPr lang="en-CA" dirty="0"/>
              <a:t>the </a:t>
            </a:r>
            <a:r>
              <a:rPr lang="en-CA" dirty="0" smtClean="0"/>
              <a:t>body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>
              <a:buNone/>
            </a:pPr>
            <a:endParaRPr lang="en-CA" dirty="0" smtClean="0"/>
          </a:p>
          <a:p>
            <a:pPr lvl="1"/>
            <a:r>
              <a:rPr lang="en-CA" dirty="0" smtClean="0"/>
              <a:t>building </a:t>
            </a:r>
            <a:r>
              <a:rPr lang="en-CA" dirty="0"/>
              <a:t>muscles from </a:t>
            </a:r>
            <a:r>
              <a:rPr lang="en-CA" dirty="0" smtClean="0"/>
              <a:t>protein</a:t>
            </a:r>
          </a:p>
          <a:p>
            <a:pPr lvl="1"/>
            <a:r>
              <a:rPr lang="en-CA" dirty="0" smtClean="0"/>
              <a:t>eliminating </a:t>
            </a:r>
            <a:r>
              <a:rPr lang="en-CA" dirty="0"/>
              <a:t>carbon dioxide from the lungs etc</a:t>
            </a:r>
            <a:r>
              <a:rPr lang="en-CA" dirty="0" smtClean="0"/>
              <a:t>.</a:t>
            </a:r>
          </a:p>
          <a:p>
            <a:pPr lvl="1"/>
            <a:r>
              <a:rPr lang="en-CA" dirty="0" smtClean="0"/>
              <a:t>Cleaning industry (stains)</a:t>
            </a:r>
          </a:p>
          <a:p>
            <a:pPr lvl="1"/>
            <a:r>
              <a:rPr lang="en-CA" dirty="0" smtClean="0"/>
              <a:t>Baking/winemaking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b="1" dirty="0"/>
              <a:t>Enzyme:</a:t>
            </a:r>
            <a:r>
              <a:rPr lang="en-GB" dirty="0"/>
              <a:t>  a type of protein </a:t>
            </a:r>
            <a:r>
              <a:rPr lang="en-GB" i="1" dirty="0"/>
              <a:t>catalyst</a:t>
            </a:r>
            <a:r>
              <a:rPr lang="en-GB" dirty="0"/>
              <a:t> found in living cells that alter the rate of chemical reactions</a:t>
            </a:r>
            <a:endParaRPr lang="en-US" dirty="0"/>
          </a:p>
          <a:p>
            <a:r>
              <a:rPr lang="en-GB" b="1" dirty="0"/>
              <a:t>Catalyst:</a:t>
            </a:r>
            <a:r>
              <a:rPr lang="en-GB" dirty="0"/>
              <a:t>  a substance that alters the rate of a chemical reaction while </a:t>
            </a:r>
            <a:r>
              <a:rPr lang="en-GB" dirty="0" smtClean="0"/>
              <a:t>not</a:t>
            </a:r>
            <a:r>
              <a:rPr lang="en-US" dirty="0" smtClean="0"/>
              <a:t> </a:t>
            </a:r>
            <a:r>
              <a:rPr lang="en-GB" dirty="0" smtClean="0"/>
              <a:t>undergoing </a:t>
            </a:r>
            <a:r>
              <a:rPr lang="en-GB" dirty="0"/>
              <a:t>a change itself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enzyme names usually end with the suffix </a:t>
            </a:r>
            <a:r>
              <a:rPr lang="en-GB" i="1" dirty="0" err="1"/>
              <a:t>ase</a:t>
            </a:r>
            <a:r>
              <a:rPr lang="en-GB" dirty="0"/>
              <a:t> or </a:t>
            </a:r>
            <a:r>
              <a:rPr lang="en-GB" i="1" dirty="0"/>
              <a:t>in (amylase/pepsin/lactase)</a:t>
            </a:r>
            <a:endParaRPr lang="en-US" dirty="0"/>
          </a:p>
          <a:p>
            <a:pPr lvl="0"/>
            <a:r>
              <a:rPr lang="en-GB" dirty="0"/>
              <a:t>the chemical </a:t>
            </a:r>
            <a:r>
              <a:rPr lang="en-GB" i="1" dirty="0"/>
              <a:t>which is broken down</a:t>
            </a:r>
            <a:r>
              <a:rPr lang="en-GB" dirty="0"/>
              <a:t> by the enzyme is called the substrate</a:t>
            </a:r>
            <a:endParaRPr lang="en-US" dirty="0"/>
          </a:p>
          <a:p>
            <a:pPr lvl="0"/>
            <a:r>
              <a:rPr lang="en-GB" dirty="0"/>
              <a:t>the new substances made are called the products</a:t>
            </a:r>
            <a:endParaRPr lang="en-US" dirty="0"/>
          </a:p>
          <a:p>
            <a:pPr lvl="0"/>
            <a:r>
              <a:rPr lang="en-GB" dirty="0"/>
              <a:t>enzymes are specific to only certain substances.  This is why they are referred to as a “lock and key mechanism”</a:t>
            </a:r>
            <a:endParaRPr lang="en-US" dirty="0"/>
          </a:p>
          <a:p>
            <a:r>
              <a:rPr lang="en-GB" dirty="0"/>
              <a:t>enzymes can be reused and seldom wear out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aynesword.palomar.edu/images/enzyme5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304800" y="1612900"/>
            <a:ext cx="8663009" cy="425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control enzymes?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There </a:t>
            </a:r>
            <a:r>
              <a:rPr lang="en-US" dirty="0"/>
              <a:t>are many factors that can control enzyme </a:t>
            </a:r>
            <a:r>
              <a:rPr lang="en-US" dirty="0" smtClean="0"/>
              <a:t>activity:</a:t>
            </a:r>
          </a:p>
          <a:p>
            <a:pPr lvl="2"/>
            <a:r>
              <a:rPr lang="en-US" sz="2400" dirty="0" smtClean="0"/>
              <a:t>Temperature</a:t>
            </a:r>
          </a:p>
          <a:p>
            <a:pPr lvl="2"/>
            <a:r>
              <a:rPr lang="en-US" sz="2400" dirty="0" smtClean="0"/>
              <a:t>pH levels (acid levels in digestive system)</a:t>
            </a:r>
          </a:p>
          <a:p>
            <a:pPr lvl="2"/>
            <a:r>
              <a:rPr lang="en-US" sz="2400" dirty="0" smtClean="0"/>
              <a:t>Activators (stimulate enzymes)</a:t>
            </a:r>
          </a:p>
          <a:p>
            <a:pPr lvl="2"/>
            <a:r>
              <a:rPr lang="en-US" sz="2400" dirty="0" smtClean="0"/>
              <a:t>Inhibitors (make enzymes unavailable to work)</a:t>
            </a:r>
            <a:endParaRPr lang="en-US" sz="2400" dirty="0"/>
          </a:p>
          <a:p>
            <a:pPr lvl="2"/>
            <a:endParaRPr lang="en-US" sz="2400" dirty="0" smtClean="0"/>
          </a:p>
          <a:p>
            <a:pPr lvl="2"/>
            <a:r>
              <a:rPr lang="en-US" sz="2400" dirty="0" smtClean="0">
                <a:hlinkClick r:id="rId2"/>
              </a:rPr>
              <a:t>How Enzymes Work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</TotalTime>
  <Words>345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Enzymes</vt:lpstr>
      <vt:lpstr>What are Enzymes?</vt:lpstr>
      <vt:lpstr>Chemically fast  scissors </vt:lpstr>
      <vt:lpstr>Why do we need Enzymes?</vt:lpstr>
      <vt:lpstr>Why do we need Enzymes?</vt:lpstr>
      <vt:lpstr>Key Terms</vt:lpstr>
      <vt:lpstr>Key Terms</vt:lpstr>
      <vt:lpstr>Enzymes</vt:lpstr>
      <vt:lpstr>Can you control enzymes?</vt:lpstr>
      <vt:lpstr>What to do now?</vt:lpstr>
    </vt:vector>
  </TitlesOfParts>
  <Company>UGDSB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Enzymes</dc:title>
  <dc:creator>sdennie</dc:creator>
  <cp:lastModifiedBy>Susan Schenk</cp:lastModifiedBy>
  <cp:revision>9</cp:revision>
  <cp:lastPrinted>2016-11-09T12:53:15Z</cp:lastPrinted>
  <dcterms:created xsi:type="dcterms:W3CDTF">2012-02-28T16:26:04Z</dcterms:created>
  <dcterms:modified xsi:type="dcterms:W3CDTF">2017-02-13T16:36:59Z</dcterms:modified>
</cp:coreProperties>
</file>