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425" r:id="rId2"/>
    <p:sldId id="434" r:id="rId3"/>
    <p:sldId id="435" r:id="rId4"/>
    <p:sldId id="426" r:id="rId5"/>
    <p:sldId id="427" r:id="rId6"/>
    <p:sldId id="436" r:id="rId7"/>
    <p:sldId id="437" r:id="rId8"/>
    <p:sldId id="438" r:id="rId9"/>
    <p:sldId id="428" r:id="rId10"/>
    <p:sldId id="430" r:id="rId11"/>
    <p:sldId id="431" r:id="rId12"/>
    <p:sldId id="439" r:id="rId13"/>
    <p:sldId id="432" r:id="rId14"/>
    <p:sldId id="433" r:id="rId15"/>
    <p:sldId id="440" r:id="rId16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F"/>
    <a:srgbClr val="DE0063"/>
    <a:srgbClr val="FFF7BD"/>
    <a:srgbClr val="CC0000"/>
    <a:srgbClr val="FFEA18"/>
    <a:srgbClr val="FFCC18"/>
    <a:srgbClr val="66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074" autoAdjust="0"/>
    <p:restoredTop sz="90929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831580"/>
            <a:ext cx="7620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B9E7770E-4A75-4A44-A38B-AED6AE33CF37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3643"/>
            <a:ext cx="6400800" cy="4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</a:pPr>
            <a:r>
              <a:rPr lang="en-US" sz="1100" b="1"/>
              <a:t>Division Ave High School	Ms. Foglia</a:t>
            </a:r>
            <a:endParaRPr lang="en-US" sz="1800" b="1"/>
          </a:p>
          <a:p>
            <a:pPr>
              <a:tabLst>
                <a:tab pos="6170613" algn="r"/>
              </a:tabLst>
            </a:pPr>
            <a:r>
              <a:rPr lang="en-US" sz="1400" b="1"/>
              <a:t>REGENTS Biology</a:t>
            </a:r>
          </a:p>
        </p:txBody>
      </p:sp>
    </p:spTree>
    <p:extLst>
      <p:ext uri="{BB962C8B-B14F-4D97-AF65-F5344CB8AC3E}">
        <p14:creationId xmlns:p14="http://schemas.microsoft.com/office/powerpoint/2010/main" val="1274913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84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84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84" charset="0"/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84" charset="0"/>
              </a:defRPr>
            </a:lvl1pPr>
          </a:lstStyle>
          <a:p>
            <a:fld id="{E544AB8B-D4DD-48EA-A5B8-5B64798DE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4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69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74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5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Text Box 83"/>
          <p:cNvSpPr txBox="1">
            <a:spLocks noChangeArrowheads="1"/>
          </p:cNvSpPr>
          <p:nvPr userDrawn="1"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pitchFamily="8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94F3CA-F037-44E9-BD99-85435B69659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0327F-E1C8-46F2-933A-7FF8B729B884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01C9C7-3E77-4EFA-BE75-BA2541C104D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66D657-45E7-4FE6-A9D5-1AAFED750FD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A0FBC1-D88A-40AB-AB18-34C3DF3286D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FFDCAC-3276-40C2-986B-05A8584C664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2EA6C2-0AAD-4F3A-81B3-0D6E4483A9F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3B97A5-6CBB-49FC-B0E3-445014E8FA0D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FE5218-8F70-49A0-B6A1-691BA934402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CEA50-7D87-410F-B61B-F5AB537ABDE6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2003-2004</a:t>
            </a:r>
            <a:endParaRPr lang="en-US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A3C2585F-9394-40D5-8C75-0010D9EE342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Rectangle 8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US"/>
              <a:t>2003-2004</a:t>
            </a:r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49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E106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CC0000"/>
                </a:solidFill>
              </a:rPr>
              <a:t>Lipids: Fats &amp; Oils</a:t>
            </a:r>
            <a:r>
              <a:rPr lang="en-US"/>
              <a:t> </a:t>
            </a:r>
          </a:p>
        </p:txBody>
      </p:sp>
      <p:pic>
        <p:nvPicPr>
          <p:cNvPr id="5120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1371600"/>
            <a:ext cx="317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344613"/>
            <a:ext cx="45720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7725" y="4229100"/>
            <a:ext cx="17176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191000"/>
            <a:ext cx="24765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4267200"/>
            <a:ext cx="3048000" cy="2438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Unsaturated fats</a:t>
            </a:r>
          </a:p>
        </p:txBody>
      </p:sp>
      <p:sp>
        <p:nvSpPr>
          <p:cNvPr id="520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5562600" cy="4419600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Plant, vegetable &amp; fish fats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liquid at room </a:t>
            </a:r>
            <a:br>
              <a:rPr lang="en-US" dirty="0"/>
            </a:br>
            <a:r>
              <a:rPr lang="en-US" dirty="0"/>
              <a:t>temperature</a:t>
            </a:r>
          </a:p>
          <a:p>
            <a:pPr lvl="2"/>
            <a:r>
              <a:rPr lang="en-US" dirty="0"/>
              <a:t>the fat molecules </a:t>
            </a:r>
            <a:br>
              <a:rPr lang="en-US" dirty="0"/>
            </a:br>
            <a:r>
              <a:rPr lang="en-US" dirty="0"/>
              <a:t>don’t stack tightly</a:t>
            </a:r>
            <a:br>
              <a:rPr lang="en-US" dirty="0"/>
            </a:br>
            <a:r>
              <a:rPr lang="en-US" dirty="0"/>
              <a:t>together</a:t>
            </a:r>
          </a:p>
          <a:p>
            <a:r>
              <a:rPr lang="en-US" dirty="0"/>
              <a:t>Better choice in your </a:t>
            </a:r>
            <a:br>
              <a:rPr lang="en-US" dirty="0"/>
            </a:br>
            <a:r>
              <a:rPr lang="en-US" dirty="0" smtClean="0"/>
              <a:t>diet!</a:t>
            </a:r>
            <a:endParaRPr lang="en-US" dirty="0"/>
          </a:p>
        </p:txBody>
      </p:sp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3"/>
          <a:srcRect l="50824" b="4921"/>
          <a:stretch>
            <a:fillRect/>
          </a:stretch>
        </p:blipFill>
        <p:spPr bwMode="auto">
          <a:xfrm>
            <a:off x="5102225" y="2057400"/>
            <a:ext cx="4041775" cy="419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Saturated vs. unsaturated</a:t>
            </a:r>
          </a:p>
        </p:txBody>
      </p:sp>
      <p:pic>
        <p:nvPicPr>
          <p:cNvPr id="522243" name="Picture 3"/>
          <p:cNvPicPr>
            <a:picLocks noChangeAspect="1" noChangeArrowheads="1"/>
          </p:cNvPicPr>
          <p:nvPr/>
        </p:nvPicPr>
        <p:blipFill>
          <a:blip r:embed="rId3"/>
          <a:srcRect b="6487"/>
          <a:stretch>
            <a:fillRect/>
          </a:stretch>
        </p:blipFill>
        <p:spPr bwMode="auto">
          <a:xfrm>
            <a:off x="762000" y="1752600"/>
            <a:ext cx="8164513" cy="3178175"/>
          </a:xfrm>
          <a:prstGeom prst="rect">
            <a:avLst/>
          </a:prstGeom>
          <a:noFill/>
        </p:spPr>
      </p:pic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/>
          <a:srcRect t="75676" r="60300" b="6487"/>
          <a:stretch>
            <a:fillRect/>
          </a:stretch>
        </p:blipFill>
        <p:spPr bwMode="auto">
          <a:xfrm>
            <a:off x="796925" y="4881563"/>
            <a:ext cx="324167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5" name="Picture 5"/>
          <p:cNvPicPr>
            <a:picLocks noChangeAspect="1" noChangeArrowheads="1"/>
          </p:cNvPicPr>
          <p:nvPr/>
        </p:nvPicPr>
        <p:blipFill>
          <a:blip r:embed="rId3"/>
          <a:srcRect t="75676" r="60300" b="6487"/>
          <a:stretch>
            <a:fillRect/>
          </a:stretch>
        </p:blipFill>
        <p:spPr bwMode="auto">
          <a:xfrm>
            <a:off x="796925" y="5414963"/>
            <a:ext cx="324167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6" name="Picture 6"/>
          <p:cNvPicPr>
            <a:picLocks noChangeAspect="1" noChangeArrowheads="1"/>
          </p:cNvPicPr>
          <p:nvPr/>
        </p:nvPicPr>
        <p:blipFill>
          <a:blip r:embed="rId3"/>
          <a:srcRect t="75676" r="60300" b="6487"/>
          <a:stretch>
            <a:fillRect/>
          </a:stretch>
        </p:blipFill>
        <p:spPr bwMode="auto">
          <a:xfrm>
            <a:off x="796925" y="5943600"/>
            <a:ext cx="32416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7" name="Picture 7"/>
          <p:cNvPicPr>
            <a:picLocks noChangeAspect="1" noChangeArrowheads="1"/>
          </p:cNvPicPr>
          <p:nvPr/>
        </p:nvPicPr>
        <p:blipFill>
          <a:blip r:embed="rId3"/>
          <a:srcRect l="61200" t="69189" b="6487"/>
          <a:stretch>
            <a:fillRect/>
          </a:stretch>
        </p:blipFill>
        <p:spPr bwMode="auto">
          <a:xfrm>
            <a:off x="5638800" y="4967288"/>
            <a:ext cx="31686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8" name="Picture 8"/>
          <p:cNvPicPr>
            <a:picLocks noChangeAspect="1" noChangeArrowheads="1"/>
          </p:cNvPicPr>
          <p:nvPr/>
        </p:nvPicPr>
        <p:blipFill>
          <a:blip r:embed="rId3"/>
          <a:srcRect l="61200" t="69189" b="6487"/>
          <a:stretch>
            <a:fillRect/>
          </a:stretch>
        </p:blipFill>
        <p:spPr bwMode="auto">
          <a:xfrm>
            <a:off x="5975350" y="5867400"/>
            <a:ext cx="31686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1600200" y="1295400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 u="sng">
                <a:solidFill>
                  <a:srgbClr val="CC0000"/>
                </a:solidFill>
              </a:rPr>
              <a:t>saturated</a:t>
            </a:r>
            <a:endParaRPr lang="en-US" sz="3600" b="1">
              <a:solidFill>
                <a:srgbClr val="CC0000"/>
              </a:solidFill>
            </a:endParaRPr>
          </a:p>
        </p:txBody>
      </p:sp>
      <p:sp>
        <p:nvSpPr>
          <p:cNvPr id="522251" name="Rectangle 11"/>
          <p:cNvSpPr>
            <a:spLocks noChangeArrowheads="1"/>
          </p:cNvSpPr>
          <p:nvPr/>
        </p:nvSpPr>
        <p:spPr bwMode="auto">
          <a:xfrm>
            <a:off x="5588000" y="1295400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 u="sng">
                <a:solidFill>
                  <a:srgbClr val="CC0000"/>
                </a:solidFill>
              </a:rPr>
              <a:t>unsaturated</a:t>
            </a:r>
            <a:endParaRPr lang="en-US" sz="3600" b="1">
              <a:solidFill>
                <a:srgbClr val="CC0000"/>
              </a:solidFill>
            </a:endParaRPr>
          </a:p>
        </p:txBody>
      </p:sp>
      <p:grpSp>
        <p:nvGrpSpPr>
          <p:cNvPr id="522253" name="Group 13"/>
          <p:cNvGrpSpPr>
            <a:grpSpLocks/>
          </p:cNvGrpSpPr>
          <p:nvPr/>
        </p:nvGrpSpPr>
        <p:grpSpPr bwMode="auto">
          <a:xfrm>
            <a:off x="914400" y="2667000"/>
            <a:ext cx="3595688" cy="3595688"/>
            <a:chOff x="1145" y="518"/>
            <a:chExt cx="3718" cy="3718"/>
          </a:xfrm>
        </p:grpSpPr>
        <p:sp>
          <p:nvSpPr>
            <p:cNvPr id="522254" name="Oval 14"/>
            <p:cNvSpPr>
              <a:spLocks noChangeArrowheads="1"/>
            </p:cNvSpPr>
            <p:nvPr/>
          </p:nvSpPr>
          <p:spPr bwMode="auto">
            <a:xfrm>
              <a:off x="1145" y="518"/>
              <a:ext cx="3718" cy="3718"/>
            </a:xfrm>
            <a:prstGeom prst="ellipse">
              <a:avLst/>
            </a:prstGeom>
            <a:noFill/>
            <a:ln w="3048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55" name="Line 15"/>
            <p:cNvSpPr>
              <a:spLocks noChangeShapeType="1"/>
            </p:cNvSpPr>
            <p:nvPr/>
          </p:nvSpPr>
          <p:spPr bwMode="auto">
            <a:xfrm>
              <a:off x="1851" y="871"/>
              <a:ext cx="2212" cy="3027"/>
            </a:xfrm>
            <a:prstGeom prst="line">
              <a:avLst/>
            </a:prstGeom>
            <a:noFill/>
            <a:ln w="3048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56" name="Text Box 16"/>
          <p:cNvSpPr txBox="1">
            <a:spLocks noChangeArrowheads="1"/>
          </p:cNvSpPr>
          <p:nvPr/>
        </p:nvSpPr>
        <p:spPr bwMode="auto">
          <a:xfrm>
            <a:off x="5105400" y="3016250"/>
            <a:ext cx="38766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7000">
                <a:solidFill>
                  <a:srgbClr val="006C01"/>
                </a:solidFill>
                <a:latin typeface="Wingdings" pitchFamily="84" charset="2"/>
                <a:sym typeface="Wingdings" pitchFamily="84" charset="2"/>
              </a:rPr>
              <a:t></a:t>
            </a:r>
            <a:endParaRPr lang="en-US" sz="40700">
              <a:solidFill>
                <a:srgbClr val="006C01"/>
              </a:solidFill>
              <a:latin typeface="Wingdings" pitchFamily="84" charset="2"/>
              <a:sym typeface="Wingdings" pitchFamily="84" charset="2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8600" y="6477000"/>
            <a:ext cx="1676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0" grpId="0" build="p" autoUpdateAnimBg="0"/>
      <p:bldP spid="522251" grpId="0" build="p" autoUpdateAnimBg="0"/>
      <p:bldP spid="5222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Margarine – </a:t>
            </a:r>
            <a:r>
              <a:rPr lang="en-US" sz="2800" dirty="0" smtClean="0"/>
              <a:t>hydrogen atoms are added to unsaturated plant fats to make them firmer in a process called hydrogenation.</a:t>
            </a:r>
            <a:endParaRPr lang="en-US" sz="2800" dirty="0"/>
          </a:p>
        </p:txBody>
      </p:sp>
      <p:pic>
        <p:nvPicPr>
          <p:cNvPr id="555010" name="Picture 2" descr="http://www.cargill.com/food/wcm/groups/public/@cseg/@food/@all/documents/image/cim0643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19474"/>
            <a:ext cx="5257800" cy="3286126"/>
          </a:xfrm>
          <a:prstGeom prst="rect">
            <a:avLst/>
          </a:prstGeom>
          <a:noFill/>
        </p:spPr>
      </p:pic>
      <p:pic>
        <p:nvPicPr>
          <p:cNvPr id="555012" name="Picture 4" descr="http://www.cookies-in-motion.com/images/hydrogen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038600"/>
            <a:ext cx="3962400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090738"/>
            <a:ext cx="30480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lipids in biology</a:t>
            </a:r>
          </a:p>
        </p:txBody>
      </p:sp>
      <p:sp>
        <p:nvSpPr>
          <p:cNvPr id="523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Cholesterol</a:t>
            </a:r>
          </a:p>
          <a:p>
            <a:pPr lvl="1"/>
            <a:r>
              <a:rPr lang="en-US"/>
              <a:t>good molecule in cell membranes</a:t>
            </a:r>
          </a:p>
          <a:p>
            <a:pPr lvl="1"/>
            <a:r>
              <a:rPr lang="en-US"/>
              <a:t>make hormones from it</a:t>
            </a:r>
          </a:p>
          <a:p>
            <a:pPr lvl="2"/>
            <a:r>
              <a:rPr lang="en-US"/>
              <a:t>including sex hormones</a:t>
            </a:r>
          </a:p>
          <a:p>
            <a:pPr lvl="1"/>
            <a:r>
              <a:rPr lang="en-US"/>
              <a:t>but too much cholesterol in blood may lead to heart disease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375150"/>
            <a:ext cx="3048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3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343400"/>
            <a:ext cx="2819400" cy="24225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304800" y="6400800"/>
            <a:ext cx="838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lipids in biology</a:t>
            </a:r>
          </a:p>
        </p:txBody>
      </p:sp>
      <p:sp>
        <p:nvSpPr>
          <p:cNvPr id="525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4876800"/>
          </a:xfrm>
        </p:spPr>
        <p:txBody>
          <a:bodyPr/>
          <a:lstStyle/>
          <a:p>
            <a:r>
              <a:rPr lang="en-US"/>
              <a:t>Cell membranes are made out of lipids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phospholipids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heads</a:t>
            </a:r>
            <a:r>
              <a:rPr lang="en-US"/>
              <a:t> are on the outside touching water</a:t>
            </a:r>
          </a:p>
          <a:p>
            <a:pPr lvl="2">
              <a:lnSpc>
                <a:spcPct val="90000"/>
              </a:lnSpc>
            </a:pPr>
            <a:r>
              <a:rPr lang="en-US"/>
              <a:t>“like” water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tails</a:t>
            </a:r>
            <a:r>
              <a:rPr lang="en-US"/>
              <a:t> are on inside away from water</a:t>
            </a:r>
          </a:p>
          <a:p>
            <a:pPr lvl="2">
              <a:lnSpc>
                <a:spcPct val="90000"/>
              </a:lnSpc>
            </a:pPr>
            <a:r>
              <a:rPr lang="en-US"/>
              <a:t>“scared” of water</a:t>
            </a:r>
          </a:p>
          <a:p>
            <a:pPr lvl="1">
              <a:lnSpc>
                <a:spcPct val="90000"/>
              </a:lnSpc>
            </a:pPr>
            <a:r>
              <a:rPr lang="en-US"/>
              <a:t>forms a barrier </a:t>
            </a:r>
            <a:br>
              <a:rPr lang="en-US"/>
            </a:br>
            <a:r>
              <a:rPr lang="en-US"/>
              <a:t>between the cell </a:t>
            </a:r>
            <a:br>
              <a:rPr lang="en-US"/>
            </a:br>
            <a:r>
              <a:rPr lang="en-US"/>
              <a:t>&amp; the outside</a:t>
            </a:r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4"/>
          <a:srcRect l="29604" t="49200" r="1057" b="7201"/>
          <a:stretch>
            <a:fillRect/>
          </a:stretch>
        </p:blipFill>
        <p:spPr bwMode="auto">
          <a:xfrm>
            <a:off x="4756150" y="4419600"/>
            <a:ext cx="42354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7" name="Picture 5" descr="1Lipids"/>
          <p:cNvPicPr>
            <a:picLocks noChangeAspect="1" noChangeArrowheads="1"/>
          </p:cNvPicPr>
          <p:nvPr/>
        </p:nvPicPr>
        <p:blipFill>
          <a:blip r:embed="rId5"/>
          <a:srcRect l="5624" r="75375" b="14999"/>
          <a:stretch>
            <a:fillRect/>
          </a:stretch>
        </p:blipFill>
        <p:spPr bwMode="auto">
          <a:xfrm>
            <a:off x="152400" y="2971800"/>
            <a:ext cx="10017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now??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summary chart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905001"/>
          <a:ext cx="8153400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400300"/>
                <a:gridCol w="2038350"/>
                <a:gridCol w="2038350"/>
              </a:tblGrid>
              <a:tr h="1168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Carbohydrates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Proteins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Lipids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Structure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6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Functions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6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6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47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Unique Info?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362200"/>
            <a:ext cx="7162800" cy="1752600"/>
          </a:xfrm>
        </p:spPr>
        <p:txBody>
          <a:bodyPr/>
          <a:lstStyle/>
          <a:p>
            <a:pPr algn="ctr"/>
            <a:r>
              <a:rPr lang="en-US" sz="5600"/>
              <a:t>Lipids</a:t>
            </a:r>
          </a:p>
          <a:p>
            <a:pPr algn="ctr"/>
            <a:endParaRPr lang="en-US"/>
          </a:p>
        </p:txBody>
      </p:sp>
      <p:pic>
        <p:nvPicPr>
          <p:cNvPr id="527363" name="Picture 3"/>
          <p:cNvPicPr>
            <a:picLocks noChangeAspect="1" noChangeArrowheads="1"/>
          </p:cNvPicPr>
          <p:nvPr/>
        </p:nvPicPr>
        <p:blipFill>
          <a:blip r:embed="rId4"/>
          <a:srcRect l="-990" r="51120" b="48671"/>
          <a:stretch>
            <a:fillRect/>
          </a:stretch>
        </p:blipFill>
        <p:spPr bwMode="auto">
          <a:xfrm>
            <a:off x="5492750" y="457200"/>
            <a:ext cx="3651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7364" name="Picture 4" descr="f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9563"/>
            <a:ext cx="17922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7365" name="Picture 5" descr="41-02-ObeseMou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114800"/>
            <a:ext cx="3962400" cy="2411413"/>
          </a:xfrm>
          <a:prstGeom prst="rect">
            <a:avLst/>
          </a:prstGeom>
          <a:noFill/>
        </p:spPr>
      </p:pic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1204913" y="3276600"/>
            <a:ext cx="67357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400" b="1" u="sng">
                <a:solidFill>
                  <a:srgbClr val="CC0000"/>
                </a:solidFill>
              </a:rPr>
              <a:t>Concentrated energy molecules</a:t>
            </a:r>
            <a:endParaRPr lang="en-US" sz="3400" b="1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macromolecules that share one thing in common, they do not dissolve in water.</a:t>
            </a:r>
          </a:p>
          <a:p>
            <a:r>
              <a:rPr lang="en-US" dirty="0" smtClean="0"/>
              <a:t>Lipid – Greek word for fat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2003-2004</a:t>
            </a:r>
            <a:endParaRPr lang="en-US" b="0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762000"/>
          </a:xfrm>
        </p:spPr>
        <p:txBody>
          <a:bodyPr/>
          <a:lstStyle/>
          <a:p>
            <a:r>
              <a:rPr lang="en-US" sz="4000"/>
              <a:t>Lipids </a:t>
            </a:r>
          </a:p>
        </p:txBody>
      </p:sp>
      <p:sp>
        <p:nvSpPr>
          <p:cNvPr id="513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953000"/>
          </a:xfrm>
        </p:spPr>
        <p:txBody>
          <a:bodyPr/>
          <a:lstStyle/>
          <a:p>
            <a:r>
              <a:rPr lang="en-US" sz="3400" dirty="0" smtClean="0"/>
              <a:t>Lipids are divided into 3 categories: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C0000"/>
                </a:solidFill>
              </a:rPr>
              <a:t>Fats, oils, waxes</a:t>
            </a:r>
            <a:endParaRPr lang="en-US" dirty="0">
              <a:solidFill>
                <a:srgbClr val="CC0000"/>
              </a:solidFill>
            </a:endParaRP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CC0000"/>
                </a:solidFill>
              </a:rPr>
              <a:t>Phospholipids</a:t>
            </a:r>
            <a:endParaRPr lang="en-US" dirty="0">
              <a:solidFill>
                <a:srgbClr val="CC0000"/>
              </a:solidFill>
            </a:endParaRP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CC0000"/>
                </a:solidFill>
              </a:rPr>
              <a:t>Steroids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5188" y="2287588"/>
            <a:ext cx="3198812" cy="457041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3031" name="Picture 7" descr="http://www.ibiblio.org/virtualcell/textbook/chapter3/images/pho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2003-2004</a:t>
            </a:r>
            <a:endParaRPr lang="en-US" b="0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4572000" cy="762000"/>
          </a:xfrm>
        </p:spPr>
        <p:txBody>
          <a:bodyPr/>
          <a:lstStyle/>
          <a:p>
            <a:r>
              <a:rPr lang="en-US" sz="4000"/>
              <a:t>Lipids</a:t>
            </a:r>
          </a:p>
        </p:txBody>
      </p:sp>
      <p:sp>
        <p:nvSpPr>
          <p:cNvPr id="515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Function: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C0000"/>
                </a:solidFill>
              </a:rPr>
              <a:t>Long term energy </a:t>
            </a:r>
            <a:r>
              <a:rPr lang="en-US" dirty="0">
                <a:solidFill>
                  <a:srgbClr val="CC0000"/>
                </a:solidFill>
              </a:rPr>
              <a:t>storage</a:t>
            </a:r>
            <a:r>
              <a:rPr lang="en-US" dirty="0"/>
              <a:t> </a:t>
            </a:r>
          </a:p>
          <a:p>
            <a:pPr marL="1371600" lvl="2" indent="-457200"/>
            <a:r>
              <a:rPr lang="en-US" dirty="0"/>
              <a:t>very concentrated</a:t>
            </a:r>
          </a:p>
          <a:p>
            <a:pPr marL="1371600" lvl="2" indent="-457200"/>
            <a:r>
              <a:rPr lang="en-US" dirty="0"/>
              <a:t>twice the energy as carbohydrates!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C0000"/>
                </a:solidFill>
              </a:rPr>
              <a:t>Cell membrane formation</a:t>
            </a:r>
            <a:endParaRPr lang="en-US" dirty="0">
              <a:solidFill>
                <a:srgbClr val="CC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C0000"/>
                </a:solidFill>
              </a:rPr>
              <a:t>Insulation and </a:t>
            </a:r>
          </a:p>
          <a:p>
            <a:pPr marL="971550" lvl="1" indent="-514350">
              <a:buNone/>
            </a:pPr>
            <a:r>
              <a:rPr lang="en-US" dirty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rgbClr val="CC0000"/>
                </a:solidFill>
              </a:rPr>
              <a:t>Cushions organs</a:t>
            </a:r>
          </a:p>
          <a:p>
            <a:pPr marL="1371600" lvl="2" indent="-514350"/>
            <a:r>
              <a:rPr lang="en-US" dirty="0" smtClean="0">
                <a:solidFill>
                  <a:schemeClr val="tx1"/>
                </a:solidFill>
              </a:rPr>
              <a:t>Think whale blubber!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>
                <a:solidFill>
                  <a:srgbClr val="CC0000"/>
                </a:solidFill>
              </a:rPr>
              <a:t>Make up hormones</a:t>
            </a:r>
          </a:p>
          <a:p>
            <a:pPr marL="1371600" lvl="2" indent="-514350"/>
            <a:r>
              <a:rPr lang="en-US" dirty="0" smtClean="0">
                <a:solidFill>
                  <a:schemeClr val="tx1"/>
                </a:solidFill>
              </a:rPr>
              <a:t>Testosterone/estrogen</a:t>
            </a:r>
          </a:p>
          <a:p>
            <a:pPr marL="1371600" lvl="2" indent="-908050">
              <a:buNone/>
            </a:pPr>
            <a:endParaRPr lang="en-US" dirty="0" smtClean="0"/>
          </a:p>
        </p:txBody>
      </p:sp>
      <p:pic>
        <p:nvPicPr>
          <p:cNvPr id="515078" name="Picture 6" descr="50-02a-HumpbackWh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44975"/>
            <a:ext cx="3152775" cy="2555875"/>
          </a:xfrm>
          <a:prstGeom prst="rect">
            <a:avLst/>
          </a:prstGeom>
          <a:noFill/>
        </p:spPr>
      </p:pic>
      <p:pic>
        <p:nvPicPr>
          <p:cNvPr id="515081" name="Picture 9" descr="49-06bx-BelugaP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257" y="381001"/>
            <a:ext cx="3104118" cy="1523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3048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Fats/Oils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most common of all lipids</a:t>
            </a: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Structure</a:t>
            </a:r>
          </a:p>
          <a:p>
            <a:r>
              <a:rPr lang="en-US" sz="2800" dirty="0" smtClean="0"/>
              <a:t>Made up of 2 structural units which a are </a:t>
            </a:r>
            <a:r>
              <a:rPr lang="en-US" sz="2800" dirty="0" smtClean="0">
                <a:solidFill>
                  <a:srgbClr val="FF0000"/>
                </a:solidFill>
              </a:rPr>
              <a:t>glycerol</a:t>
            </a:r>
            <a:r>
              <a:rPr lang="en-US" sz="2800" dirty="0" smtClean="0"/>
              <a:t> molecule and </a:t>
            </a:r>
            <a:r>
              <a:rPr lang="en-US" sz="2800" dirty="0" smtClean="0">
                <a:solidFill>
                  <a:srgbClr val="FF0000"/>
                </a:solidFill>
              </a:rPr>
              <a:t>3 fatty acids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This big molecule is called a </a:t>
            </a:r>
            <a:r>
              <a:rPr lang="en-US" sz="2800" dirty="0" smtClean="0">
                <a:solidFill>
                  <a:srgbClr val="FF0000"/>
                </a:solidFill>
              </a:rPr>
              <a:t>triglyceride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53986" name="Picture 2" descr="http://resep-herbal.com/wp-content/uploads/2011/10/triglycer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038600"/>
            <a:ext cx="2857500" cy="26384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53988" name="Picture 4" descr="http://s3.amazonaws.com/answer-board-image/c44604e7-2231-4d43-94e0-b7e53b1bff8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86200"/>
            <a:ext cx="40005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Fats/Oils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Triglycerides are made up of carbon, hydrogen, and oxygen atoms</a:t>
            </a:r>
          </a:p>
          <a:p>
            <a:r>
              <a:rPr lang="en-US" sz="2800" dirty="0" smtClean="0"/>
              <a:t>Liquid fats are called oils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2003-2004</a:t>
            </a:r>
            <a:endParaRPr lang="en-US" b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981200" y="2971800"/>
            <a:ext cx="5867400" cy="3200400"/>
            <a:chOff x="1152" y="1344"/>
            <a:chExt cx="3518" cy="21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 t="47881" r="8495" b="3481"/>
            <a:stretch>
              <a:fillRect/>
            </a:stretch>
          </p:blipFill>
          <p:spPr bwMode="auto">
            <a:xfrm>
              <a:off x="1152" y="1344"/>
              <a:ext cx="3518" cy="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160" y="3264"/>
              <a:ext cx="100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874" y="6304002"/>
            <a:ext cx="9078126" cy="55399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F116A"/>
                </a:solidFill>
              </a:rPr>
              <a:t>not </a:t>
            </a:r>
            <a:r>
              <a:rPr lang="en-US" sz="3000" b="1" dirty="0">
                <a:solidFill>
                  <a:srgbClr val="0F116A"/>
                </a:solidFill>
              </a:rPr>
              <a:t>a chain (polymer) = just a “big fat molecule”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762000"/>
          </a:xfrm>
        </p:spPr>
        <p:txBody>
          <a:bodyPr/>
          <a:lstStyle/>
          <a:p>
            <a:r>
              <a:rPr lang="en-US" dirty="0" smtClean="0"/>
              <a:t>Saturated Fats vs. Unsaturated Fats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295401"/>
          <a:ext cx="8077200" cy="533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5474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Saturated Fats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Unsaturated Fats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474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Linear (straight) shaped molecule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Bent shaped molecule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5474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Packed tight together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Cannot pack tight together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5474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Solid at room temperature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Liquid at room temperature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13497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double bonds – therefore saturated (full) with hydrogen atoms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Have one or more double bonds – therefore unsaturated with hydrogen atoms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5474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Come from animals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Come from plants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5474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Difficult</a:t>
                      </a:r>
                      <a:r>
                        <a:rPr lang="en-US" sz="2000" baseline="0" dirty="0" smtClean="0"/>
                        <a:t> for body cells to break down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Easily broken down by body cells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5474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Ex. Lard, butter, red meat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Ex. Canola, corn, olive oils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Saturated fats</a:t>
            </a:r>
          </a:p>
        </p:txBody>
      </p:sp>
      <p:sp>
        <p:nvSpPr>
          <p:cNvPr id="517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038600" cy="4800600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Most animal fats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solid at room </a:t>
            </a:r>
            <a:br>
              <a:rPr lang="en-US" dirty="0"/>
            </a:br>
            <a:r>
              <a:rPr lang="en-US" dirty="0"/>
              <a:t>temperature</a:t>
            </a:r>
          </a:p>
          <a:p>
            <a:r>
              <a:rPr lang="en-US" dirty="0"/>
              <a:t>Limit the amount in your diet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contributes to heart disease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deposits in arteries</a:t>
            </a:r>
          </a:p>
        </p:txBody>
      </p:sp>
      <p:pic>
        <p:nvPicPr>
          <p:cNvPr id="517124" name="Picture 4"/>
          <p:cNvPicPr>
            <a:picLocks noChangeAspect="1" noChangeArrowheads="1"/>
          </p:cNvPicPr>
          <p:nvPr/>
        </p:nvPicPr>
        <p:blipFill>
          <a:blip r:embed="rId3"/>
          <a:srcRect l="-957" r="51131" b="4921"/>
          <a:stretch>
            <a:fillRect/>
          </a:stretch>
        </p:blipFill>
        <p:spPr bwMode="auto">
          <a:xfrm>
            <a:off x="4678363" y="1905000"/>
            <a:ext cx="4465637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28600" y="6400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 autoUpdateAnimBg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361</Words>
  <Application>Microsoft Office PowerPoint</Application>
  <PresentationFormat>On-screen Show (4:3)</PresentationFormat>
  <Paragraphs>91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Blueprint</vt:lpstr>
      <vt:lpstr>Lipids: Fats &amp; Oils </vt:lpstr>
      <vt:lpstr>PowerPoint Presentation</vt:lpstr>
      <vt:lpstr>Lipids</vt:lpstr>
      <vt:lpstr>Lipids </vt:lpstr>
      <vt:lpstr>Lipids</vt:lpstr>
      <vt:lpstr>Fats/Oils</vt:lpstr>
      <vt:lpstr>Fats/Oils</vt:lpstr>
      <vt:lpstr>Saturated Fats vs. Unsaturated Fats</vt:lpstr>
      <vt:lpstr>Saturated fats</vt:lpstr>
      <vt:lpstr>Unsaturated fats</vt:lpstr>
      <vt:lpstr>Saturated vs. unsaturated</vt:lpstr>
      <vt:lpstr>PowerPoint Presentation</vt:lpstr>
      <vt:lpstr>Other lipids in biology</vt:lpstr>
      <vt:lpstr>Other lipids in biology</vt:lpstr>
      <vt:lpstr>What to do now??</vt:lpstr>
    </vt:vector>
  </TitlesOfParts>
  <Company>Kim Foglia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Lipids: Fats &amp; Oils </dc:title>
  <cp:lastModifiedBy>Jennifer Coleman</cp:lastModifiedBy>
  <cp:revision>16</cp:revision>
  <cp:lastPrinted>2016-11-03T12:38:20Z</cp:lastPrinted>
  <dcterms:modified xsi:type="dcterms:W3CDTF">2016-11-03T12:38:45Z</dcterms:modified>
</cp:coreProperties>
</file>