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65" r:id="rId15"/>
    <p:sldId id="271" r:id="rId16"/>
    <p:sldId id="272" r:id="rId1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BDD09-E3A1-498A-9BBA-F0209677C82F}" type="datetimeFigureOut">
              <a:rPr lang="en-CA" smtClean="0"/>
              <a:t>20/04/2017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6B876-1C83-4CAE-94BE-4577E7AE70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16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FE8A5-2B77-4F8C-BCB9-31823EC83DA7}" type="datetimeFigureOut">
              <a:rPr lang="en-CA" smtClean="0"/>
              <a:t>20/04/2017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3FFBA-58AF-4F09-AD19-073BAC08A3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71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1FC2F-3119-4E83-87E3-F54D1BECEDD0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860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2F28D-C695-4483-9805-957A0E4C5F56}" type="slidenum">
              <a:rPr kumimoji="0" lang="en-CA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8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0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74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552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2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280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26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35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15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40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69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16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80138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371600"/>
            <a:ext cx="8143056" cy="1828800"/>
          </a:xfrm>
        </p:spPr>
        <p:txBody>
          <a:bodyPr/>
          <a:lstStyle/>
          <a:p>
            <a:r>
              <a:rPr lang="en-CA" dirty="0"/>
              <a:t>Mechanism of Inheritance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28536"/>
            <a:ext cx="8071048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History of Genetics</a:t>
            </a:r>
            <a:endParaRPr lang="en-CA" dirty="0"/>
          </a:p>
          <a:p>
            <a:r>
              <a:rPr lang="en-CA" dirty="0"/>
              <a:t>Genetic Terminology</a:t>
            </a:r>
          </a:p>
          <a:p>
            <a:r>
              <a:rPr lang="en-US" dirty="0"/>
              <a:t>Test Crosses</a:t>
            </a:r>
          </a:p>
          <a:p>
            <a:r>
              <a:rPr lang="en-US" dirty="0"/>
              <a:t>Predicting Inheritance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250134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9314" y="776703"/>
            <a:ext cx="7772400" cy="4136504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defRPr/>
            </a:pPr>
            <a:r>
              <a:rPr lang="en-CA" sz="8000" dirty="0">
                <a:latin typeface="Comic Sans MS" pitchFamily="66" charset="0"/>
              </a:rPr>
              <a:t>There are two terms used to describe the three possible combination of alleles</a:t>
            </a:r>
          </a:p>
          <a:p>
            <a:pPr eaLnBrk="1" hangingPunct="1">
              <a:defRPr/>
            </a:pPr>
            <a:endParaRPr lang="en-CA" sz="80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CA" sz="8000" b="1" u="sng" dirty="0">
                <a:latin typeface="Comic Sans MS" pitchFamily="66" charset="0"/>
              </a:rPr>
              <a:t>Homozygous (Purebred)</a:t>
            </a:r>
          </a:p>
          <a:p>
            <a:pPr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CA" sz="8000" dirty="0">
                <a:latin typeface="Comic Sans MS" pitchFamily="66" charset="0"/>
              </a:rPr>
              <a:t>An individual in which both alleles are the same</a:t>
            </a:r>
          </a:p>
          <a:p>
            <a:pPr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CA" sz="8000" dirty="0">
                <a:latin typeface="Comic Sans MS" pitchFamily="66" charset="0"/>
              </a:rPr>
              <a:t>homozygous dominant = BB</a:t>
            </a:r>
          </a:p>
          <a:p>
            <a:pPr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CA" sz="8000" dirty="0">
                <a:latin typeface="Comic Sans MS" pitchFamily="66" charset="0"/>
              </a:rPr>
              <a:t>homozygous recessive = bb</a:t>
            </a:r>
          </a:p>
          <a:p>
            <a:pPr eaLnBrk="1" hangingPunct="1">
              <a:defRPr/>
            </a:pPr>
            <a:endParaRPr lang="en-CA" sz="3600" b="1" u="sng" dirty="0">
              <a:latin typeface="Comic Sans MS" pitchFamily="66" charset="0"/>
            </a:endParaRPr>
          </a:p>
          <a:p>
            <a:pPr eaLnBrk="1" hangingPunct="1">
              <a:defRPr/>
            </a:pPr>
            <a:endParaRPr lang="en-CA" sz="3600" dirty="0">
              <a:latin typeface="Comic Sans MS" pitchFamily="66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96012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2400" kern="0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705100" y="3317876"/>
            <a:ext cx="77724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CA" sz="36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366" y="4935538"/>
            <a:ext cx="7901101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stie Boys - Get it Together Clip - number 2 be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  <p:bldP spid="41989" grpId="0" autoUpdateAnimBg="0"/>
      <p:bldP spid="419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800" b="1" u="sng" dirty="0">
                <a:latin typeface="Comic Sans MS" pitchFamily="66" charset="0"/>
              </a:rPr>
              <a:t>Genotype and Phenotype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6814" y="2644775"/>
            <a:ext cx="7773987" cy="3486150"/>
          </a:xfrm>
        </p:spPr>
        <p:txBody>
          <a:bodyPr/>
          <a:lstStyle/>
          <a:p>
            <a:pPr eaLnBrk="1" hangingPunct="1">
              <a:defRPr/>
            </a:pPr>
            <a:r>
              <a:rPr lang="en-CA" sz="3600" dirty="0">
                <a:latin typeface="Comic Sans MS" pitchFamily="66" charset="0"/>
              </a:rPr>
              <a:t>The </a:t>
            </a:r>
            <a:r>
              <a:rPr lang="en-CA" sz="3600" dirty="0">
                <a:solidFill>
                  <a:srgbClr val="FFFF00"/>
                </a:solidFill>
                <a:latin typeface="Comic Sans MS" pitchFamily="66" charset="0"/>
              </a:rPr>
              <a:t>g</a:t>
            </a:r>
            <a:r>
              <a:rPr lang="en-CA" sz="3600" dirty="0">
                <a:latin typeface="Comic Sans MS" pitchFamily="66" charset="0"/>
              </a:rPr>
              <a:t>enetic make-up of the individual (i.e. BB, Bb, or bb).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743200" y="1828801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4000" b="1" u="sng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en-CA" sz="4000" b="1" u="sng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enotype</a:t>
            </a:r>
          </a:p>
        </p:txBody>
      </p:sp>
    </p:spTree>
    <p:extLst>
      <p:ext uri="{BB962C8B-B14F-4D97-AF65-F5344CB8AC3E}">
        <p14:creationId xmlns:p14="http://schemas.microsoft.com/office/powerpoint/2010/main" val="385088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800" b="1" u="sng" dirty="0">
                <a:latin typeface="Comic Sans MS" pitchFamily="66" charset="0"/>
              </a:rPr>
              <a:t>Genotype and Phenotype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6814" y="2644775"/>
            <a:ext cx="7773987" cy="3486150"/>
          </a:xfrm>
        </p:spPr>
        <p:txBody>
          <a:bodyPr/>
          <a:lstStyle/>
          <a:p>
            <a:pPr eaLnBrk="1" hangingPunct="1">
              <a:defRPr/>
            </a:pPr>
            <a:r>
              <a:rPr lang="en-CA" sz="3600" dirty="0">
                <a:latin typeface="Comic Sans MS" pitchFamily="66" charset="0"/>
              </a:rPr>
              <a:t>the </a:t>
            </a:r>
            <a:r>
              <a:rPr lang="en-CA" sz="3600" dirty="0">
                <a:solidFill>
                  <a:srgbClr val="FFFF00"/>
                </a:solidFill>
                <a:latin typeface="Comic Sans MS" pitchFamily="66" charset="0"/>
              </a:rPr>
              <a:t>p</a:t>
            </a:r>
            <a:r>
              <a:rPr lang="en-CA" sz="3600" dirty="0">
                <a:latin typeface="Comic Sans MS" pitchFamily="66" charset="0"/>
              </a:rPr>
              <a:t>hysical appearance of the individual (i.e. brown eyes or blue eyes)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743200" y="1828801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4000" b="1" u="sng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</a:t>
            </a:r>
            <a:r>
              <a:rPr lang="en-CA" sz="4000" b="1" u="sng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henotype</a:t>
            </a:r>
          </a:p>
        </p:txBody>
      </p:sp>
    </p:spTree>
    <p:extLst>
      <p:ext uri="{BB962C8B-B14F-4D97-AF65-F5344CB8AC3E}">
        <p14:creationId xmlns:p14="http://schemas.microsoft.com/office/powerpoint/2010/main" val="386382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964" y="905798"/>
            <a:ext cx="6630871" cy="5048913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102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736" y="173121"/>
            <a:ext cx="8229600" cy="1143000"/>
          </a:xfrm>
        </p:spPr>
        <p:txBody>
          <a:bodyPr/>
          <a:lstStyle/>
          <a:p>
            <a:r>
              <a:rPr lang="en-CA" dirty="0"/>
              <a:t>Human Traits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91544" y="1316121"/>
          <a:ext cx="7992888" cy="5545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1406185945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170114678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1281164977"/>
                    </a:ext>
                  </a:extLst>
                </a:gridCol>
              </a:tblGrid>
              <a:tr h="564830">
                <a:tc>
                  <a:txBody>
                    <a:bodyPr/>
                    <a:lstStyle/>
                    <a:p>
                      <a:r>
                        <a:rPr lang="en-CA" sz="2800" baseline="0" dirty="0"/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Dominant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Recessive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155124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r>
                        <a:rPr lang="en-CA" sz="2400" b="1" dirty="0"/>
                        <a:t>Eye 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Brown or black or 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Blue or grey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6576388"/>
                  </a:ext>
                </a:extLst>
              </a:tr>
              <a:tr h="529180">
                <a:tc>
                  <a:txBody>
                    <a:bodyPr/>
                    <a:lstStyle/>
                    <a:p>
                      <a:r>
                        <a:rPr lang="en-CA" sz="2400" b="1" dirty="0"/>
                        <a:t>Hair 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Brown or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Blonde or 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6002130"/>
                  </a:ext>
                </a:extLst>
              </a:tr>
              <a:tr h="529180">
                <a:tc>
                  <a:txBody>
                    <a:bodyPr/>
                    <a:lstStyle/>
                    <a:p>
                      <a:r>
                        <a:rPr lang="en-CA" sz="2400" b="1" dirty="0"/>
                        <a:t>Hairline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Widow’s peak (pointed)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Straight across forehead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508487"/>
                  </a:ext>
                </a:extLst>
              </a:tr>
              <a:tr h="529180">
                <a:tc>
                  <a:txBody>
                    <a:bodyPr/>
                    <a:lstStyle/>
                    <a:p>
                      <a:r>
                        <a:rPr lang="en-CA" sz="2400" b="1" dirty="0"/>
                        <a:t>Freckles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0905330"/>
                  </a:ext>
                </a:extLst>
              </a:tr>
              <a:tr h="529180">
                <a:tc>
                  <a:txBody>
                    <a:bodyPr/>
                    <a:lstStyle/>
                    <a:p>
                      <a:r>
                        <a:rPr lang="en-CA" sz="2400" b="1" dirty="0"/>
                        <a:t>Earlobe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Suspended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Attached to 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4321071"/>
                  </a:ext>
                </a:extLst>
              </a:tr>
              <a:tr h="529180">
                <a:tc>
                  <a:txBody>
                    <a:bodyPr/>
                    <a:lstStyle/>
                    <a:p>
                      <a:r>
                        <a:rPr lang="en-CA" sz="2400" b="1" dirty="0"/>
                        <a:t>Thumb joint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Straight</a:t>
                      </a:r>
                      <a:r>
                        <a:rPr lang="en-CA" sz="2000" baseline="0" dirty="0"/>
                        <a:t> thumb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Hitch-hiker thumb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78979"/>
                  </a:ext>
                </a:extLst>
              </a:tr>
              <a:tr h="529180">
                <a:tc>
                  <a:txBody>
                    <a:bodyPr/>
                    <a:lstStyle/>
                    <a:p>
                      <a:r>
                        <a:rPr lang="en-CA" sz="2400" b="1" dirty="0"/>
                        <a:t>Folded 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Left thumb over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Right thumb</a:t>
                      </a:r>
                      <a:r>
                        <a:rPr lang="en-CA" sz="2000" baseline="0" dirty="0"/>
                        <a:t> over left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0343688"/>
                  </a:ext>
                </a:extLst>
              </a:tr>
              <a:tr h="529180">
                <a:tc>
                  <a:txBody>
                    <a:bodyPr/>
                    <a:lstStyle/>
                    <a:p>
                      <a:r>
                        <a:rPr lang="en-CA" sz="2400" b="1" dirty="0"/>
                        <a:t>Tongue Rolling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Rolled into U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Cannot be rolled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0569872"/>
                  </a:ext>
                </a:extLst>
              </a:tr>
              <a:tr h="529180">
                <a:tc>
                  <a:txBody>
                    <a:bodyPr/>
                    <a:lstStyle/>
                    <a:p>
                      <a:r>
                        <a:rPr lang="en-CA" sz="2400" b="1" dirty="0"/>
                        <a:t>Chin Dimple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Dimple</a:t>
                      </a:r>
                      <a:r>
                        <a:rPr lang="en-CA" sz="2000" baseline="0" dirty="0"/>
                        <a:t> in middle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No</a:t>
                      </a:r>
                      <a:r>
                        <a:rPr lang="en-CA" sz="2000" baseline="0" dirty="0"/>
                        <a:t> dimple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617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05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47528" y="19828"/>
          <a:ext cx="8424936" cy="665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134">
                  <a:extLst>
                    <a:ext uri="{9D8B030D-6E8A-4147-A177-3AD203B41FA5}">
                      <a16:colId xmlns:a16="http://schemas.microsoft.com/office/drawing/2014/main" xmlns="" val="1406185945"/>
                    </a:ext>
                  </a:extLst>
                </a:gridCol>
                <a:gridCol w="1969516">
                  <a:extLst>
                    <a:ext uri="{9D8B030D-6E8A-4147-A177-3AD203B41FA5}">
                      <a16:colId xmlns:a16="http://schemas.microsoft.com/office/drawing/2014/main" xmlns="" val="1701146788"/>
                    </a:ext>
                  </a:extLst>
                </a:gridCol>
                <a:gridCol w="1990143">
                  <a:extLst>
                    <a:ext uri="{9D8B030D-6E8A-4147-A177-3AD203B41FA5}">
                      <a16:colId xmlns:a16="http://schemas.microsoft.com/office/drawing/2014/main" xmlns="" val="1281164977"/>
                    </a:ext>
                  </a:extLst>
                </a:gridCol>
                <a:gridCol w="1990143">
                  <a:extLst>
                    <a:ext uri="{9D8B030D-6E8A-4147-A177-3AD203B41FA5}">
                      <a16:colId xmlns:a16="http://schemas.microsoft.com/office/drawing/2014/main" xmlns="" val="1814133290"/>
                    </a:ext>
                  </a:extLst>
                </a:gridCol>
              </a:tblGrid>
              <a:tr h="601812">
                <a:tc>
                  <a:txBody>
                    <a:bodyPr/>
                    <a:lstStyle/>
                    <a:p>
                      <a:r>
                        <a:rPr lang="en-CA" sz="2000" baseline="0" dirty="0"/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Phenotype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Dominant or Recessive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Possible</a:t>
                      </a:r>
                      <a:r>
                        <a:rPr lang="en-CA" sz="2000" baseline="0" dirty="0"/>
                        <a:t> Genotype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155124"/>
                  </a:ext>
                </a:extLst>
              </a:tr>
              <a:tr h="746940">
                <a:tc>
                  <a:txBody>
                    <a:bodyPr/>
                    <a:lstStyle/>
                    <a:p>
                      <a:r>
                        <a:rPr lang="en-CA" sz="2400" b="1" dirty="0"/>
                        <a:t>Eye colour    E/e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6576388"/>
                  </a:ext>
                </a:extLst>
              </a:tr>
              <a:tr h="563828">
                <a:tc>
                  <a:txBody>
                    <a:bodyPr/>
                    <a:lstStyle/>
                    <a:p>
                      <a:r>
                        <a:rPr lang="en-CA" sz="2400" b="1" dirty="0"/>
                        <a:t>Hair colour    C/c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6002130"/>
                  </a:ext>
                </a:extLst>
              </a:tr>
              <a:tr h="746940">
                <a:tc>
                  <a:txBody>
                    <a:bodyPr/>
                    <a:lstStyle/>
                    <a:p>
                      <a:r>
                        <a:rPr lang="en-CA" sz="2400" b="1" dirty="0"/>
                        <a:t>Hairline      L/l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508487"/>
                  </a:ext>
                </a:extLst>
              </a:tr>
              <a:tr h="563828">
                <a:tc>
                  <a:txBody>
                    <a:bodyPr/>
                    <a:lstStyle/>
                    <a:p>
                      <a:r>
                        <a:rPr lang="en-CA" sz="2400" b="1" dirty="0"/>
                        <a:t>Freckles       F/f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0905330"/>
                  </a:ext>
                </a:extLst>
              </a:tr>
              <a:tr h="563828">
                <a:tc>
                  <a:txBody>
                    <a:bodyPr/>
                    <a:lstStyle/>
                    <a:p>
                      <a:r>
                        <a:rPr lang="en-CA" sz="2400" b="1" dirty="0"/>
                        <a:t>Earlobe    B/b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4321071"/>
                  </a:ext>
                </a:extLst>
              </a:tr>
              <a:tr h="563828">
                <a:tc>
                  <a:txBody>
                    <a:bodyPr/>
                    <a:lstStyle/>
                    <a:p>
                      <a:r>
                        <a:rPr lang="en-CA" sz="2400" b="1" dirty="0"/>
                        <a:t>Thumb joint     T/t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78979"/>
                  </a:ext>
                </a:extLst>
              </a:tr>
              <a:tr h="746940">
                <a:tc>
                  <a:txBody>
                    <a:bodyPr/>
                    <a:lstStyle/>
                    <a:p>
                      <a:r>
                        <a:rPr lang="en-CA" sz="2400" b="1" dirty="0"/>
                        <a:t>Folded hands        H/h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0343688"/>
                  </a:ext>
                </a:extLst>
              </a:tr>
              <a:tr h="746940">
                <a:tc>
                  <a:txBody>
                    <a:bodyPr/>
                    <a:lstStyle/>
                    <a:p>
                      <a:r>
                        <a:rPr lang="en-CA" sz="2400" b="1" dirty="0"/>
                        <a:t>Tongue Rolling   R/r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0569872"/>
                  </a:ext>
                </a:extLst>
              </a:tr>
              <a:tr h="563828">
                <a:tc>
                  <a:txBody>
                    <a:bodyPr/>
                    <a:lstStyle/>
                    <a:p>
                      <a:r>
                        <a:rPr lang="en-CA" sz="2400" b="1" dirty="0"/>
                        <a:t>Chin Dimple   D/d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617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78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800" b="1" u="sng" dirty="0">
                <a:latin typeface="Comic Sans MS" pitchFamily="66" charset="0"/>
              </a:rPr>
              <a:t>What Now?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644775"/>
            <a:ext cx="8229600" cy="3486150"/>
          </a:xfrm>
        </p:spPr>
        <p:txBody>
          <a:bodyPr/>
          <a:lstStyle/>
          <a:p>
            <a:pPr eaLnBrk="1" hangingPunct="1">
              <a:defRPr/>
            </a:pPr>
            <a:r>
              <a:rPr lang="en-CA" sz="3600" dirty="0">
                <a:latin typeface="Comic Sans MS" pitchFamily="66" charset="0"/>
              </a:rPr>
              <a:t>Let’s make a baby</a:t>
            </a:r>
            <a:r>
              <a:rPr lang="en-CA" sz="3600" dirty="0" smtClean="0">
                <a:latin typeface="Comic Sans MS" pitchFamily="66" charset="0"/>
              </a:rPr>
              <a:t>….What? </a:t>
            </a:r>
            <a:r>
              <a:rPr lang="en-CA" dirty="0" smtClean="0">
                <a:latin typeface="Comic Sans MS" pitchFamily="66" charset="0"/>
              </a:rPr>
              <a:t>The </a:t>
            </a:r>
            <a:r>
              <a:rPr lang="en-CA" dirty="0">
                <a:latin typeface="Comic Sans MS" pitchFamily="66" charset="0"/>
              </a:rPr>
              <a:t>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7793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800" b="1" u="sng" dirty="0">
                <a:latin typeface="Comic Sans MS" pitchFamily="66" charset="0"/>
              </a:rPr>
              <a:t>Remember…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3600" dirty="0">
                <a:latin typeface="Comic Sans MS" pitchFamily="66" charset="0"/>
              </a:rPr>
              <a:t>Each chromosome in a pair codes for the same genetic trait but they provide different details.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CA" sz="36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36" y="3645024"/>
            <a:ext cx="5951464" cy="31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800" b="1" u="sng" dirty="0">
                <a:latin typeface="Comic Sans MS" pitchFamily="66" charset="0"/>
              </a:rPr>
              <a:t>Genes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3600" dirty="0">
                <a:latin typeface="Comic Sans MS" pitchFamily="66" charset="0"/>
              </a:rPr>
              <a:t>Gene - A segment or band on a chromosome that determines a particular characteristic.</a:t>
            </a:r>
          </a:p>
          <a:p>
            <a:pPr eaLnBrk="1" hangingPunct="1">
              <a:defRPr/>
            </a:pPr>
            <a:endParaRPr lang="en-CA" sz="36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CA" sz="3600" dirty="0">
                <a:latin typeface="Comic Sans MS" pitchFamily="66" charset="0"/>
              </a:rPr>
              <a:t>Each gene has different possible forms called alleles.</a:t>
            </a:r>
          </a:p>
        </p:txBody>
      </p:sp>
    </p:spTree>
    <p:extLst>
      <p:ext uri="{BB962C8B-B14F-4D97-AF65-F5344CB8AC3E}">
        <p14:creationId xmlns:p14="http://schemas.microsoft.com/office/powerpoint/2010/main" val="7727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2514600" y="2171700"/>
            <a:ext cx="8077200" cy="441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ker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800" b="1" dirty="0">
                <a:latin typeface="Comic Sans MS" pitchFamily="66" charset="0"/>
              </a:rPr>
              <a:t>Alleles</a:t>
            </a:r>
          </a:p>
        </p:txBody>
      </p:sp>
      <p:graphicFrame>
        <p:nvGraphicFramePr>
          <p:cNvPr id="35881" name="Group 41"/>
          <p:cNvGraphicFramePr>
            <a:graphicFrameLocks noGrp="1"/>
          </p:cNvGraphicFramePr>
          <p:nvPr/>
        </p:nvGraphicFramePr>
        <p:xfrm>
          <a:off x="2743200" y="2362200"/>
          <a:ext cx="7620000" cy="4064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Gene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Possible Alleles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eye colour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Brown or not brown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hair texture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curly or straight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hair colour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Light or dark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04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800" b="1" u="sng" dirty="0">
                <a:latin typeface="Comic Sans MS" pitchFamily="66" charset="0"/>
              </a:rPr>
              <a:t>Alleles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3600" dirty="0">
                <a:latin typeface="Comic Sans MS" pitchFamily="66" charset="0"/>
              </a:rPr>
              <a:t>Since we have pairs of chromosomes, we have pairs of alleles that determine a particular characteristic</a:t>
            </a:r>
          </a:p>
          <a:p>
            <a:pPr>
              <a:defRPr/>
            </a:pPr>
            <a:r>
              <a:rPr lang="en-CA" sz="3600" dirty="0">
                <a:latin typeface="Comic Sans MS" pitchFamily="66" charset="0"/>
              </a:rPr>
              <a:t>Of the two alleles, one is dominant over the other.</a:t>
            </a:r>
          </a:p>
          <a:p>
            <a:pPr eaLnBrk="1" hangingPunct="1">
              <a:defRPr/>
            </a:pPr>
            <a:endParaRPr lang="en-CA" sz="3600" dirty="0">
              <a:latin typeface="Comic Sans MS" pitchFamily="66" charset="0"/>
            </a:endParaRPr>
          </a:p>
        </p:txBody>
      </p:sp>
      <p:pic>
        <p:nvPicPr>
          <p:cNvPr id="36868" name="Picture 4" descr="Human Karyotype -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5" y="4869160"/>
            <a:ext cx="3444093" cy="17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4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800" b="1" u="sng" dirty="0">
                <a:latin typeface="Comic Sans MS" pitchFamily="66" charset="0"/>
              </a:rPr>
              <a:t>Alleles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1946276"/>
            <a:ext cx="7772400" cy="4606925"/>
          </a:xfrm>
        </p:spPr>
        <p:txBody>
          <a:bodyPr/>
          <a:lstStyle/>
          <a:p>
            <a:pPr eaLnBrk="1" hangingPunct="1">
              <a:defRPr/>
            </a:pPr>
            <a:r>
              <a:rPr lang="en-CA" sz="3600" dirty="0">
                <a:latin typeface="Comic Sans MS" pitchFamily="66" charset="0"/>
              </a:rPr>
              <a:t>The dominant allele:</a:t>
            </a:r>
          </a:p>
          <a:p>
            <a:pPr lvl="1" eaLnBrk="1" hangingPunct="1">
              <a:defRPr/>
            </a:pPr>
            <a:r>
              <a:rPr lang="en-CA" sz="3200" dirty="0">
                <a:latin typeface="Comic Sans MS" pitchFamily="66" charset="0"/>
              </a:rPr>
              <a:t>Represented by a capital letter (B)</a:t>
            </a:r>
          </a:p>
          <a:p>
            <a:pPr lvl="1" eaLnBrk="1" hangingPunct="1">
              <a:defRPr/>
            </a:pPr>
            <a:r>
              <a:rPr lang="en-CA" sz="3200" dirty="0">
                <a:latin typeface="Comic Sans MS" pitchFamily="66" charset="0"/>
              </a:rPr>
              <a:t>Always represented in the physical characteristics of the individual (if present)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CA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800" b="1" u="sng" dirty="0">
                <a:latin typeface="Comic Sans MS" pitchFamily="66" charset="0"/>
              </a:rPr>
              <a:t>Alleles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1946276"/>
            <a:ext cx="7772400" cy="4606925"/>
          </a:xfrm>
        </p:spPr>
        <p:txBody>
          <a:bodyPr/>
          <a:lstStyle/>
          <a:p>
            <a:pPr eaLnBrk="1" hangingPunct="1">
              <a:defRPr/>
            </a:pPr>
            <a:r>
              <a:rPr lang="en-CA" sz="3600" dirty="0">
                <a:latin typeface="Comic Sans MS" pitchFamily="66" charset="0"/>
              </a:rPr>
              <a:t>The recessive allele:</a:t>
            </a:r>
          </a:p>
          <a:p>
            <a:pPr lvl="1" eaLnBrk="1" hangingPunct="1">
              <a:defRPr/>
            </a:pPr>
            <a:r>
              <a:rPr lang="en-CA" sz="3200" dirty="0">
                <a:latin typeface="Comic Sans MS" pitchFamily="66" charset="0"/>
              </a:rPr>
              <a:t>Represented by a lower case letter (b)</a:t>
            </a:r>
          </a:p>
          <a:p>
            <a:pPr lvl="1" eaLnBrk="1" hangingPunct="1">
              <a:defRPr/>
            </a:pPr>
            <a:r>
              <a:rPr lang="en-CA" sz="3200" dirty="0">
                <a:latin typeface="Comic Sans MS" pitchFamily="66" charset="0"/>
              </a:rPr>
              <a:t>Only represented in the physical characteristics of the individual if the dominant allele is absent</a:t>
            </a:r>
          </a:p>
        </p:txBody>
      </p:sp>
    </p:spTree>
    <p:extLst>
      <p:ext uri="{BB962C8B-B14F-4D97-AF65-F5344CB8AC3E}">
        <p14:creationId xmlns:p14="http://schemas.microsoft.com/office/powerpoint/2010/main" val="324195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2667000" y="2667000"/>
            <a:ext cx="7772400" cy="297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ker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800" b="1" dirty="0">
                <a:latin typeface="Comic Sans MS" pitchFamily="66" charset="0"/>
              </a:rPr>
              <a:t>Alleles</a:t>
            </a:r>
          </a:p>
        </p:txBody>
      </p:sp>
      <p:graphicFrame>
        <p:nvGraphicFramePr>
          <p:cNvPr id="39958" name="Group 22"/>
          <p:cNvGraphicFramePr>
            <a:graphicFrameLocks noGrp="1"/>
          </p:cNvGraphicFramePr>
          <p:nvPr/>
        </p:nvGraphicFramePr>
        <p:xfrm>
          <a:off x="2819400" y="2110216"/>
          <a:ext cx="7467600" cy="3495974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9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Dominant</a:t>
                      </a: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Recessive</a:t>
                      </a:r>
                    </a:p>
                  </a:txBody>
                  <a:tcPr marT="45712" marB="457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brown eyes (B)</a:t>
                      </a: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Not Brown (blue/green) eyes (b)</a:t>
                      </a:r>
                    </a:p>
                  </a:txBody>
                  <a:tcPr marT="45712" marB="457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9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dark hair (D)</a:t>
                      </a: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blonde hair (d)</a:t>
                      </a:r>
                    </a:p>
                  </a:txBody>
                  <a:tcPr marT="45712" marB="457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23592" y="580526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kern="0" dirty="0">
                <a:solidFill>
                  <a:sysClr val="windowText" lastClr="000000"/>
                </a:solidFill>
              </a:rPr>
              <a:t>Lets take a look at you!</a:t>
            </a:r>
          </a:p>
        </p:txBody>
      </p:sp>
    </p:spTree>
    <p:extLst>
      <p:ext uri="{BB962C8B-B14F-4D97-AF65-F5344CB8AC3E}">
        <p14:creationId xmlns:p14="http://schemas.microsoft.com/office/powerpoint/2010/main" val="23171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3" name="Rectangle 53"/>
          <p:cNvSpPr>
            <a:spLocks noChangeArrowheads="1"/>
          </p:cNvSpPr>
          <p:nvPr/>
        </p:nvSpPr>
        <p:spPr bwMode="auto">
          <a:xfrm>
            <a:off x="1524000" y="2362200"/>
            <a:ext cx="9144000" cy="434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ker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152401"/>
            <a:ext cx="7974012" cy="1787525"/>
          </a:xfrm>
        </p:spPr>
        <p:txBody>
          <a:bodyPr/>
          <a:lstStyle/>
          <a:p>
            <a:pPr eaLnBrk="1" hangingPunct="1">
              <a:defRPr/>
            </a:pPr>
            <a:r>
              <a:rPr lang="en-CA" sz="3600" dirty="0">
                <a:latin typeface="Comic Sans MS" pitchFamily="66" charset="0"/>
              </a:rPr>
              <a:t>There are three possible combinations for each pair of alleles</a:t>
            </a:r>
          </a:p>
        </p:txBody>
      </p:sp>
      <p:graphicFrame>
        <p:nvGraphicFramePr>
          <p:cNvPr id="41020" name="Group 60"/>
          <p:cNvGraphicFramePr>
            <a:graphicFrameLocks noGrp="1"/>
          </p:cNvGraphicFramePr>
          <p:nvPr/>
        </p:nvGraphicFramePr>
        <p:xfrm>
          <a:off x="1524000" y="2400301"/>
          <a:ext cx="9220200" cy="4449763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14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allele from parent #1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allele from parent #2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genetic make-up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physical appearance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brown eyes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brown eyes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Not brown (blue/green)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5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3" grpId="0" animBg="1"/>
      <p:bldP spid="4096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429</Words>
  <Application>Microsoft Office PowerPoint</Application>
  <PresentationFormat>Custom</PresentationFormat>
  <Paragraphs>117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Mechanism of Inheritance</vt:lpstr>
      <vt:lpstr>Remember…</vt:lpstr>
      <vt:lpstr>Genes</vt:lpstr>
      <vt:lpstr>Alleles</vt:lpstr>
      <vt:lpstr>Alleles</vt:lpstr>
      <vt:lpstr>Alleles</vt:lpstr>
      <vt:lpstr>Alleles</vt:lpstr>
      <vt:lpstr>Alleles</vt:lpstr>
      <vt:lpstr>PowerPoint Presentation</vt:lpstr>
      <vt:lpstr>PowerPoint Presentation</vt:lpstr>
      <vt:lpstr>Genotype and Phenotype</vt:lpstr>
      <vt:lpstr>Genotype and Phenotype</vt:lpstr>
      <vt:lpstr>PowerPoint Presentation</vt:lpstr>
      <vt:lpstr>Human Traits</vt:lpstr>
      <vt:lpstr>PowerPoint Presentation</vt:lpstr>
      <vt:lpstr>What Now?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 of Inheritance</dc:title>
  <dc:creator>Ally Buchan</dc:creator>
  <cp:lastModifiedBy>Jennifer Coleman</cp:lastModifiedBy>
  <cp:revision>6</cp:revision>
  <cp:lastPrinted>2017-04-20T14:32:03Z</cp:lastPrinted>
  <dcterms:created xsi:type="dcterms:W3CDTF">2016-10-23T19:38:58Z</dcterms:created>
  <dcterms:modified xsi:type="dcterms:W3CDTF">2017-04-20T14:32:09Z</dcterms:modified>
</cp:coreProperties>
</file>