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2"/>
  </p:notesMasterIdLst>
  <p:handoutMasterIdLst>
    <p:handoutMasterId r:id="rId33"/>
  </p:handoutMasterIdLst>
  <p:sldIdLst>
    <p:sldId id="256" r:id="rId5"/>
    <p:sldId id="308" r:id="rId6"/>
    <p:sldId id="273" r:id="rId7"/>
    <p:sldId id="279" r:id="rId8"/>
    <p:sldId id="278" r:id="rId9"/>
    <p:sldId id="298" r:id="rId10"/>
    <p:sldId id="299" r:id="rId11"/>
    <p:sldId id="276" r:id="rId12"/>
    <p:sldId id="271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7" r:id="rId23"/>
    <p:sldId id="290" r:id="rId24"/>
    <p:sldId id="303" r:id="rId25"/>
    <p:sldId id="302" r:id="rId26"/>
    <p:sldId id="295" r:id="rId27"/>
    <p:sldId id="305" r:id="rId28"/>
    <p:sldId id="280" r:id="rId29"/>
    <p:sldId id="274" r:id="rId30"/>
    <p:sldId id="272" r:id="rId3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F4DA4-717C-4862-9613-67693FA2CDA9}" type="datetimeFigureOut">
              <a:rPr lang="en-US" smtClean="0"/>
              <a:pPr/>
              <a:t>4/20/2017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83E2B-3EF8-4EDE-A861-97D49A4C124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6607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3E4F6-37EB-440D-A429-87FF51917DB4}" type="datetimeFigureOut">
              <a:rPr lang="en-CA" smtClean="0"/>
              <a:pPr/>
              <a:t>20/04/2017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1FC2F-3119-4E83-87E3-F54D1BECEDD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7318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FC2F-3119-4E83-87E3-F54D1BECEDD0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100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FC2F-3119-4E83-87E3-F54D1BECEDD0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9985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FC2F-3119-4E83-87E3-F54D1BECEDD0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5184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FC2F-3119-4E83-87E3-F54D1BECEDD0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4844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FC2F-3119-4E83-87E3-F54D1BECEDD0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0907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FC2F-3119-4E83-87E3-F54D1BECEDD0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3089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FC2F-3119-4E83-87E3-F54D1BECEDD0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7714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FC2F-3119-4E83-87E3-F54D1BECEDD0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2916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FC2F-3119-4E83-87E3-F54D1BECEDD0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760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FC2F-3119-4E83-87E3-F54D1BECEDD0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6543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FC2F-3119-4E83-87E3-F54D1BECEDD0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6235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FC2F-3119-4E83-87E3-F54D1BECEDD0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6021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FC2F-3119-4E83-87E3-F54D1BECEDD0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6820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FC2F-3119-4E83-87E3-F54D1BECEDD0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7906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FC2F-3119-4E83-87E3-F54D1BECEDD0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1507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FC2F-3119-4E83-87E3-F54D1BECEDD0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6281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FC2F-3119-4E83-87E3-F54D1BECEDD0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2403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FC2F-3119-4E83-87E3-F54D1BECEDD0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5886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FC2F-3119-4E83-87E3-F54D1BECEDD0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87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D7EE-7D9B-4ACE-8EB7-A8F1C9F5B6A7}" type="datetimeFigureOut">
              <a:rPr lang="en-CA" smtClean="0"/>
              <a:pPr/>
              <a:t>20/04/2017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A5F-E69E-4EB0-9DB0-903A56C0200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D7EE-7D9B-4ACE-8EB7-A8F1C9F5B6A7}" type="datetimeFigureOut">
              <a:rPr lang="en-CA" smtClean="0"/>
              <a:pPr/>
              <a:t>20/04/2017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A5F-E69E-4EB0-9DB0-903A56C0200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D7EE-7D9B-4ACE-8EB7-A8F1C9F5B6A7}" type="datetimeFigureOut">
              <a:rPr lang="en-CA" smtClean="0"/>
              <a:pPr/>
              <a:t>20/04/2017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A5F-E69E-4EB0-9DB0-903A56C0200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D7EE-7D9B-4ACE-8EB7-A8F1C9F5B6A7}" type="datetimeFigureOut">
              <a:rPr lang="en-CA" smtClean="0"/>
              <a:pPr/>
              <a:t>20/04/2017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A5F-E69E-4EB0-9DB0-903A56C0200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D7EE-7D9B-4ACE-8EB7-A8F1C9F5B6A7}" type="datetimeFigureOut">
              <a:rPr lang="en-CA" smtClean="0"/>
              <a:pPr/>
              <a:t>20/04/2017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A5F-E69E-4EB0-9DB0-903A56C0200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D7EE-7D9B-4ACE-8EB7-A8F1C9F5B6A7}" type="datetimeFigureOut">
              <a:rPr lang="en-CA" smtClean="0"/>
              <a:pPr/>
              <a:t>20/04/2017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A5F-E69E-4EB0-9DB0-903A56C0200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D7EE-7D9B-4ACE-8EB7-A8F1C9F5B6A7}" type="datetimeFigureOut">
              <a:rPr lang="en-CA" smtClean="0"/>
              <a:pPr/>
              <a:t>20/04/2017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A5F-E69E-4EB0-9DB0-903A56C0200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D7EE-7D9B-4ACE-8EB7-A8F1C9F5B6A7}" type="datetimeFigureOut">
              <a:rPr lang="en-CA" smtClean="0"/>
              <a:pPr/>
              <a:t>20/04/2017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A5F-E69E-4EB0-9DB0-903A56C0200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D7EE-7D9B-4ACE-8EB7-A8F1C9F5B6A7}" type="datetimeFigureOut">
              <a:rPr lang="en-CA" smtClean="0"/>
              <a:pPr/>
              <a:t>20/04/2017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A5F-E69E-4EB0-9DB0-903A56C0200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D7EE-7D9B-4ACE-8EB7-A8F1C9F5B6A7}" type="datetimeFigureOut">
              <a:rPr lang="en-CA" smtClean="0"/>
              <a:pPr/>
              <a:t>20/04/2017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0A5F-E69E-4EB0-9DB0-903A56C0200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D7EE-7D9B-4ACE-8EB7-A8F1C9F5B6A7}" type="datetimeFigureOut">
              <a:rPr lang="en-CA" smtClean="0"/>
              <a:pPr/>
              <a:t>20/04/2017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C20A5F-E69E-4EB0-9DB0-903A56C0200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AFD7EE-7D9B-4ACE-8EB7-A8F1C9F5B6A7}" type="datetimeFigureOut">
              <a:rPr lang="en-CA" smtClean="0"/>
              <a:pPr/>
              <a:t>20/04/2017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C20A5F-E69E-4EB0-9DB0-903A56C02007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nimated-gif3d.com/animated_gifs-other-33.html" TargetMode="Externa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ted-gif3d.com/animated_gifs-other-33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ted-gif3d.com/animated_gifs-other-33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ted-gif3d.com/animated_gifs-other-33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ted-gif3d.com/animated_gifs-other-33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ted-gif3d.com/animated_gifs-other-33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ted-gif3d.com/animated_gifs-other-33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ted-gif3d.com/animated_gifs-other-33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nimated-gif3d.com/animated_gifs-other-33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arabon-nanolabs.com/news-events/2015/06/snapshot-nbc-nightly-news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ted-gif3d.com/animated_gifs-other-33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en/5/5a/Checkmark.pn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en/5/5a/Checkmark.pn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ted-gif3d.com/animated_gifs-other-33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ted-gif3d.com/animated_gifs-other-33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ted-gif3d.com/animated_gifs-other-33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ted-gif3d.com/animated_gifs-other-33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ed.ted.com/lessons/how-mendel-s-pea-plants-helped-us-understand-genetics-hortensia-jimenez-diaz#watch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nimated-gif3d.com/animated_gifs-other-33.html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ted-gif3d.com/animated_gifs-other-33.html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ted-gif3d.com/animated_gifs-other-33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nimated-gif3d.com/animated_gifs-other-33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143056" cy="1828800"/>
          </a:xfrm>
        </p:spPr>
        <p:txBody>
          <a:bodyPr/>
          <a:lstStyle/>
          <a:p>
            <a:r>
              <a:rPr lang="en-CA" dirty="0"/>
              <a:t>Mechanism of Inheritance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071048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History of Genetics</a:t>
            </a:r>
            <a:endParaRPr lang="en-CA" dirty="0"/>
          </a:p>
          <a:p>
            <a:r>
              <a:rPr lang="en-CA" dirty="0"/>
              <a:t>Genetic Terminology</a:t>
            </a:r>
          </a:p>
          <a:p>
            <a:r>
              <a:rPr lang="en-US" dirty="0"/>
              <a:t>Test Crosses</a:t>
            </a:r>
          </a:p>
          <a:p>
            <a:r>
              <a:rPr lang="en-US" dirty="0"/>
              <a:t>Predicting Inheritance</a:t>
            </a:r>
            <a:endParaRPr lang="en-CA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54" name="AutoShape 6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2" name="AutoShape 14" descr="33 gif">
            <a:hlinkClick r:id="rId5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4" name="AutoShape 16" descr="33 gif">
            <a:hlinkClick r:id="rId5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6" name="AutoShape 18" descr="33 gif">
            <a:hlinkClick r:id="rId5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323528" y="287338"/>
            <a:ext cx="8515672" cy="6310014"/>
          </a:xfrm>
          <a:prstGeom prst="rect">
            <a:avLst/>
          </a:prstGeom>
          <a:noFill/>
          <a:ln w="381000">
            <a:gradFill flip="none" rotWithShape="1">
              <a:gsLst>
                <a:gs pos="0">
                  <a:schemeClr val="accent3">
                    <a:lumMod val="40000"/>
                    <a:lumOff val="60000"/>
                    <a:alpha val="66000"/>
                  </a:schemeClr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1"/>
              <a:tileRect/>
            </a:gradFill>
            <a:miter lim="800000"/>
            <a:headEnd/>
            <a:tailEnd/>
          </a:ln>
        </p:spPr>
        <p:txBody>
          <a:bodyPr wrap="none" anchor="ctr"/>
          <a:lstStyle/>
          <a:p>
            <a:endParaRPr lang="en-CA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Predicting Inheritance</a:t>
            </a:r>
            <a:endParaRPr lang="en-C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16049" y="1484784"/>
            <a:ext cx="74295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Let’s cross a totally dominant 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tall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plant (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TT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) with a 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short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plant (</a:t>
            </a:r>
            <a:r>
              <a:rPr lang="en-US" sz="2000" dirty="0" err="1">
                <a:solidFill>
                  <a:srgbClr val="C00000"/>
                </a:solidFill>
                <a:latin typeface="Calibri" pitchFamily="34" charset="0"/>
              </a:rPr>
              <a:t>tt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).</a:t>
            </a:r>
          </a:p>
          <a:p>
            <a:pPr algn="just" eaLnBrk="1" hangingPunct="1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 Each plant will give only one of its’ two genes to the offspring </a:t>
            </a:r>
          </a:p>
          <a:p>
            <a:pPr algn="just" eaLnBrk="1" hangingPunct="1"/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   or F</a:t>
            </a:r>
            <a:r>
              <a:rPr lang="en-US" sz="2000" baseline="-25000" dirty="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generation.</a:t>
            </a:r>
          </a:p>
          <a:p>
            <a:pPr algn="ctr" eaLnBrk="1" hangingPunct="1"/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TT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libri" pitchFamily="34" charset="0"/>
              </a:rPr>
              <a:t>tt</a:t>
            </a:r>
            <a:endParaRPr lang="en-US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H="1">
            <a:off x="2938536" y="3770784"/>
            <a:ext cx="10668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3929136" y="3770784"/>
            <a:ext cx="3048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4919736" y="3770784"/>
            <a:ext cx="3048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5148336" y="3770784"/>
            <a:ext cx="10668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541661" y="4380384"/>
            <a:ext cx="325438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684661" y="4380384"/>
            <a:ext cx="325438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224536" y="4380384"/>
            <a:ext cx="381000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138936" y="4380384"/>
            <a:ext cx="377280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96384" y="5070947"/>
            <a:ext cx="7786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chemeClr val="bg1"/>
                </a:solidFill>
                <a:latin typeface="Calibri" pitchFamily="34" charset="0"/>
              </a:rPr>
              <a:t>Mendels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’ “Law” of Segregation: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algn="just" eaLnBrk="1" hangingPunct="1"/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Each gene (allele) separates from the other so that the offspring get only one gene from each parent for a given trait.</a:t>
            </a:r>
          </a:p>
        </p:txBody>
      </p:sp>
    </p:spTree>
    <p:extLst>
      <p:ext uri="{BB962C8B-B14F-4D97-AF65-F5344CB8AC3E}">
        <p14:creationId xmlns:p14="http://schemas.microsoft.com/office/powerpoint/2010/main" val="78110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coche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coche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coche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coche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 bldLvl="5" autoUpdateAnimBg="0"/>
      <p:bldP spid="11" grpId="0" animBg="1"/>
      <p:bldP spid="12" grpId="0" animBg="1"/>
      <p:bldP spid="13" grpId="0" animBg="1"/>
      <p:bldP spid="14" grpId="0" animBg="1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54" name="AutoShape 6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2" name="AutoShape 14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4" name="AutoShape 16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6" name="AutoShape 18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323528" y="287338"/>
            <a:ext cx="8515672" cy="6310014"/>
          </a:xfrm>
          <a:prstGeom prst="rect">
            <a:avLst/>
          </a:prstGeom>
          <a:noFill/>
          <a:ln w="381000">
            <a:gradFill flip="none" rotWithShape="1">
              <a:gsLst>
                <a:gs pos="0">
                  <a:schemeClr val="accent3">
                    <a:lumMod val="40000"/>
                    <a:lumOff val="60000"/>
                    <a:alpha val="66000"/>
                  </a:schemeClr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1"/>
              <a:tileRect/>
            </a:gradFill>
            <a:miter lim="800000"/>
            <a:headEnd/>
            <a:tailEnd/>
          </a:ln>
        </p:spPr>
        <p:txBody>
          <a:bodyPr wrap="none" anchor="ctr"/>
          <a:lstStyle/>
          <a:p>
            <a:endParaRPr lang="en-CA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Punnett Square</a:t>
            </a:r>
            <a:endParaRPr lang="en-C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20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52189"/>
              </p:ext>
            </p:extLst>
          </p:nvPr>
        </p:nvGraphicFramePr>
        <p:xfrm>
          <a:off x="995363" y="1785938"/>
          <a:ext cx="7219950" cy="4064001"/>
        </p:xfrm>
        <a:graphic>
          <a:graphicData uri="http://schemas.openxmlformats.org/drawingml/2006/table">
            <a:tbl>
              <a:tblPr/>
              <a:tblGrid>
                <a:gridCol w="231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11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71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3657600" y="3581400"/>
            <a:ext cx="548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The genes from one parent go here.</a:t>
            </a:r>
          </a:p>
        </p:txBody>
      </p:sp>
      <p:sp>
        <p:nvSpPr>
          <p:cNvPr id="22" name="Line 28"/>
          <p:cNvSpPr>
            <a:spLocks noChangeShapeType="1"/>
          </p:cNvSpPr>
          <p:nvPr/>
        </p:nvSpPr>
        <p:spPr bwMode="auto">
          <a:xfrm flipH="1" flipV="1">
            <a:off x="4638675" y="2752725"/>
            <a:ext cx="76200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3" name="Line 29"/>
          <p:cNvSpPr>
            <a:spLocks noChangeShapeType="1"/>
          </p:cNvSpPr>
          <p:nvPr/>
        </p:nvSpPr>
        <p:spPr bwMode="auto">
          <a:xfrm flipV="1">
            <a:off x="6162675" y="2752725"/>
            <a:ext cx="60960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3646488" y="4702175"/>
            <a:ext cx="5426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The genes from the other parent go here.</a:t>
            </a:r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 flipH="1" flipV="1">
            <a:off x="2505075" y="3895725"/>
            <a:ext cx="121920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6" name="Line 32"/>
          <p:cNvSpPr>
            <a:spLocks noChangeShapeType="1"/>
          </p:cNvSpPr>
          <p:nvPr/>
        </p:nvSpPr>
        <p:spPr bwMode="auto">
          <a:xfrm flipH="1">
            <a:off x="2505075" y="4886325"/>
            <a:ext cx="121920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1971675" y="3438525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1971675" y="4810125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9" name="Rectangle 35"/>
          <p:cNvSpPr>
            <a:spLocks noChangeArrowheads="1"/>
          </p:cNvSpPr>
          <p:nvPr/>
        </p:nvSpPr>
        <p:spPr bwMode="auto">
          <a:xfrm>
            <a:off x="4333875" y="2143125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6619875" y="2143125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1475656" y="1772816"/>
            <a:ext cx="1800200" cy="13681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56312"/>
            <a:ext cx="614548" cy="716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5" y="1682805"/>
            <a:ext cx="464756" cy="7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3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54" name="AutoShape 6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2" name="AutoShape 14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4" name="AutoShape 16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6" name="AutoShape 18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323528" y="287338"/>
            <a:ext cx="8515672" cy="6310014"/>
          </a:xfrm>
          <a:prstGeom prst="rect">
            <a:avLst/>
          </a:prstGeom>
          <a:noFill/>
          <a:ln w="381000">
            <a:gradFill flip="none" rotWithShape="1">
              <a:gsLst>
                <a:gs pos="0">
                  <a:schemeClr val="accent3">
                    <a:lumMod val="40000"/>
                    <a:lumOff val="60000"/>
                    <a:alpha val="66000"/>
                  </a:schemeClr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1"/>
              <a:tileRect/>
            </a:gradFill>
            <a:miter lim="800000"/>
            <a:headEnd/>
            <a:tailEnd/>
          </a:ln>
        </p:spPr>
        <p:txBody>
          <a:bodyPr wrap="none" anchor="ctr"/>
          <a:lstStyle/>
          <a:p>
            <a:endParaRPr lang="en-CA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9" name="Group 3"/>
          <p:cNvGraphicFramePr>
            <a:graphicFrameLocks noGrp="1"/>
          </p:cNvGraphicFramePr>
          <p:nvPr/>
        </p:nvGraphicFramePr>
        <p:xfrm>
          <a:off x="995363" y="1785938"/>
          <a:ext cx="7219950" cy="4064001"/>
        </p:xfrm>
        <a:graphic>
          <a:graphicData uri="http://schemas.openxmlformats.org/drawingml/2006/table">
            <a:tbl>
              <a:tblPr/>
              <a:tblGrid>
                <a:gridCol w="231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11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71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Line 28"/>
          <p:cNvSpPr>
            <a:spLocks noChangeShapeType="1"/>
          </p:cNvSpPr>
          <p:nvPr/>
        </p:nvSpPr>
        <p:spPr bwMode="auto">
          <a:xfrm flipH="1" flipV="1">
            <a:off x="4638675" y="2752725"/>
            <a:ext cx="76200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V="1">
            <a:off x="6162675" y="2752725"/>
            <a:ext cx="60960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3" name="Line 31"/>
          <p:cNvSpPr>
            <a:spLocks noChangeShapeType="1"/>
          </p:cNvSpPr>
          <p:nvPr/>
        </p:nvSpPr>
        <p:spPr bwMode="auto">
          <a:xfrm flipH="1" flipV="1">
            <a:off x="2505075" y="3895725"/>
            <a:ext cx="121920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 flipH="1">
            <a:off x="2505075" y="4886325"/>
            <a:ext cx="121920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" name="Rectangle 33"/>
          <p:cNvSpPr>
            <a:spLocks noChangeArrowheads="1"/>
          </p:cNvSpPr>
          <p:nvPr/>
        </p:nvSpPr>
        <p:spPr bwMode="auto">
          <a:xfrm>
            <a:off x="1971675" y="3438525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1971675" y="4810125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4333875" y="2143125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8" name="Rectangle 36"/>
          <p:cNvSpPr>
            <a:spLocks noChangeArrowheads="1"/>
          </p:cNvSpPr>
          <p:nvPr/>
        </p:nvSpPr>
        <p:spPr bwMode="auto">
          <a:xfrm>
            <a:off x="6619875" y="2143125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4429125" y="2286000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715125" y="2286000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2071688" y="3571875"/>
            <a:ext cx="29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2071688" y="4987925"/>
            <a:ext cx="29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95536" y="53752"/>
            <a:ext cx="8305800" cy="1143000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Punnett Square</a:t>
            </a:r>
            <a:endParaRPr lang="en-C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56312"/>
            <a:ext cx="614548" cy="716336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H="1" flipV="1">
            <a:off x="1475656" y="1772816"/>
            <a:ext cx="1800200" cy="13681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5" y="1682805"/>
            <a:ext cx="464756" cy="7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1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54" name="AutoShape 6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2" name="AutoShape 14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4" name="AutoShape 16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6" name="AutoShape 18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323528" y="287338"/>
            <a:ext cx="8515672" cy="6310014"/>
          </a:xfrm>
          <a:prstGeom prst="rect">
            <a:avLst/>
          </a:prstGeom>
          <a:noFill/>
          <a:ln w="381000">
            <a:gradFill flip="none" rotWithShape="1">
              <a:gsLst>
                <a:gs pos="0">
                  <a:schemeClr val="accent3">
                    <a:lumMod val="40000"/>
                    <a:lumOff val="60000"/>
                    <a:alpha val="66000"/>
                  </a:schemeClr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1"/>
              <a:tileRect/>
            </a:gradFill>
            <a:miter lim="800000"/>
            <a:headEnd/>
            <a:tailEnd/>
          </a:ln>
        </p:spPr>
        <p:txBody>
          <a:bodyPr wrap="none" anchor="ctr"/>
          <a:lstStyle/>
          <a:p>
            <a:endParaRPr lang="en-CA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Punnett Square</a:t>
            </a:r>
            <a:endParaRPr lang="en-C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2" name="Group 3"/>
          <p:cNvGraphicFramePr>
            <a:graphicFrameLocks noGrp="1"/>
          </p:cNvGraphicFramePr>
          <p:nvPr/>
        </p:nvGraphicFramePr>
        <p:xfrm>
          <a:off x="995363" y="1785938"/>
          <a:ext cx="7219950" cy="4064001"/>
        </p:xfrm>
        <a:graphic>
          <a:graphicData uri="http://schemas.openxmlformats.org/drawingml/2006/table">
            <a:tbl>
              <a:tblPr/>
              <a:tblGrid>
                <a:gridCol w="231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11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71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1971675" y="3438525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4" name="Rectangle 34"/>
          <p:cNvSpPr>
            <a:spLocks noChangeArrowheads="1"/>
          </p:cNvSpPr>
          <p:nvPr/>
        </p:nvSpPr>
        <p:spPr bwMode="auto">
          <a:xfrm>
            <a:off x="1971675" y="4810125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" name="Rectangle 35"/>
          <p:cNvSpPr>
            <a:spLocks noChangeArrowheads="1"/>
          </p:cNvSpPr>
          <p:nvPr/>
        </p:nvSpPr>
        <p:spPr bwMode="auto">
          <a:xfrm>
            <a:off x="4333875" y="2143125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6619875" y="2143125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4429125" y="2286000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6715125" y="2286000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071688" y="3571875"/>
            <a:ext cx="29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2071688" y="4987925"/>
            <a:ext cx="29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643438" y="3571875"/>
            <a:ext cx="29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643438" y="4929188"/>
            <a:ext cx="293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643188" y="3786188"/>
            <a:ext cx="1857375" cy="15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43188" y="5072063"/>
            <a:ext cx="1857375" cy="15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56312"/>
            <a:ext cx="614548" cy="716336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H="1" flipV="1">
            <a:off x="1475656" y="1772816"/>
            <a:ext cx="1800200" cy="13681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5" y="1682805"/>
            <a:ext cx="464756" cy="7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54" name="AutoShape 6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2" name="AutoShape 14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4" name="AutoShape 16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6" name="AutoShape 18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323528" y="287338"/>
            <a:ext cx="8515672" cy="6310014"/>
          </a:xfrm>
          <a:prstGeom prst="rect">
            <a:avLst/>
          </a:prstGeom>
          <a:noFill/>
          <a:ln w="381000">
            <a:gradFill flip="none" rotWithShape="1">
              <a:gsLst>
                <a:gs pos="0">
                  <a:schemeClr val="accent3">
                    <a:lumMod val="40000"/>
                    <a:lumOff val="60000"/>
                    <a:alpha val="66000"/>
                  </a:schemeClr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1"/>
              <a:tileRect/>
            </a:gradFill>
            <a:miter lim="800000"/>
            <a:headEnd/>
            <a:tailEnd/>
          </a:ln>
        </p:spPr>
        <p:txBody>
          <a:bodyPr wrap="none" anchor="ctr"/>
          <a:lstStyle/>
          <a:p>
            <a:endParaRPr lang="en-CA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Punnett Square</a:t>
            </a:r>
            <a:endParaRPr lang="en-C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9" name="Group 3"/>
          <p:cNvGraphicFramePr>
            <a:graphicFrameLocks noGrp="1"/>
          </p:cNvGraphicFramePr>
          <p:nvPr/>
        </p:nvGraphicFramePr>
        <p:xfrm>
          <a:off x="995363" y="1785938"/>
          <a:ext cx="7219950" cy="4064001"/>
        </p:xfrm>
        <a:graphic>
          <a:graphicData uri="http://schemas.openxmlformats.org/drawingml/2006/table">
            <a:tbl>
              <a:tblPr/>
              <a:tblGrid>
                <a:gridCol w="231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11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71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 33"/>
          <p:cNvSpPr>
            <a:spLocks noChangeArrowheads="1"/>
          </p:cNvSpPr>
          <p:nvPr/>
        </p:nvSpPr>
        <p:spPr bwMode="auto">
          <a:xfrm>
            <a:off x="1971675" y="3438525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" name="Rectangle 34"/>
          <p:cNvSpPr>
            <a:spLocks noChangeArrowheads="1"/>
          </p:cNvSpPr>
          <p:nvPr/>
        </p:nvSpPr>
        <p:spPr bwMode="auto">
          <a:xfrm>
            <a:off x="1971675" y="4810125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4333875" y="2143125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6619875" y="2143125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429125" y="2286000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6715125" y="2286000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071688" y="3571875"/>
            <a:ext cx="29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071688" y="4987925"/>
            <a:ext cx="29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4643438" y="3571875"/>
            <a:ext cx="29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4643438" y="4929188"/>
            <a:ext cx="293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643188" y="3786188"/>
            <a:ext cx="4286250" cy="15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14625" y="5072063"/>
            <a:ext cx="4214813" cy="15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000875" y="3571875"/>
            <a:ext cx="29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000875" y="4857750"/>
            <a:ext cx="29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56312"/>
            <a:ext cx="614548" cy="71633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H="1" flipV="1">
            <a:off x="1475656" y="1772816"/>
            <a:ext cx="1800200" cy="13681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5" y="1682805"/>
            <a:ext cx="464756" cy="7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0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54" name="AutoShape 6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2" name="AutoShape 14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4" name="AutoShape 16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6" name="AutoShape 18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323528" y="287338"/>
            <a:ext cx="8515672" cy="6310014"/>
          </a:xfrm>
          <a:prstGeom prst="rect">
            <a:avLst/>
          </a:prstGeom>
          <a:noFill/>
          <a:ln w="381000">
            <a:gradFill flip="none" rotWithShape="1">
              <a:gsLst>
                <a:gs pos="0">
                  <a:schemeClr val="accent3">
                    <a:lumMod val="40000"/>
                    <a:lumOff val="60000"/>
                    <a:alpha val="66000"/>
                  </a:schemeClr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1"/>
              <a:tileRect/>
            </a:gradFill>
            <a:miter lim="800000"/>
            <a:headEnd/>
            <a:tailEnd/>
          </a:ln>
        </p:spPr>
        <p:txBody>
          <a:bodyPr wrap="none" anchor="ctr"/>
          <a:lstStyle/>
          <a:p>
            <a:endParaRPr lang="en-CA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Punnett Square</a:t>
            </a:r>
            <a:endParaRPr lang="en-C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9" name="Group 3"/>
          <p:cNvGraphicFramePr>
            <a:graphicFrameLocks noGrp="1"/>
          </p:cNvGraphicFramePr>
          <p:nvPr/>
        </p:nvGraphicFramePr>
        <p:xfrm>
          <a:off x="995363" y="1785938"/>
          <a:ext cx="7219950" cy="4064001"/>
        </p:xfrm>
        <a:graphic>
          <a:graphicData uri="http://schemas.openxmlformats.org/drawingml/2006/table">
            <a:tbl>
              <a:tblPr/>
              <a:tblGrid>
                <a:gridCol w="231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11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71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 33"/>
          <p:cNvSpPr>
            <a:spLocks noChangeArrowheads="1"/>
          </p:cNvSpPr>
          <p:nvPr/>
        </p:nvSpPr>
        <p:spPr bwMode="auto">
          <a:xfrm>
            <a:off x="1971675" y="3438525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" name="Rectangle 34"/>
          <p:cNvSpPr>
            <a:spLocks noChangeArrowheads="1"/>
          </p:cNvSpPr>
          <p:nvPr/>
        </p:nvSpPr>
        <p:spPr bwMode="auto">
          <a:xfrm>
            <a:off x="1971675" y="4810125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4333875" y="2143125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6619875" y="2143125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429125" y="2286000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6715125" y="2286000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071688" y="3571875"/>
            <a:ext cx="29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071688" y="4987925"/>
            <a:ext cx="29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4643438" y="3571875"/>
            <a:ext cx="29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4643438" y="4929188"/>
            <a:ext cx="293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7000875" y="3571875"/>
            <a:ext cx="29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7000875" y="4857750"/>
            <a:ext cx="29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357688" y="3559175"/>
            <a:ext cx="341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715125" y="3559175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4214813" y="3214688"/>
            <a:ext cx="573087" cy="15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6644482" y="3213894"/>
            <a:ext cx="571500" cy="15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56312"/>
            <a:ext cx="614548" cy="716336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 flipV="1">
            <a:off x="1475656" y="1772816"/>
            <a:ext cx="1800200" cy="13681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5" y="1682805"/>
            <a:ext cx="464756" cy="7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2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54" name="AutoShape 6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2" name="AutoShape 14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4" name="AutoShape 16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6" name="AutoShape 18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323528" y="287338"/>
            <a:ext cx="8515672" cy="6310014"/>
          </a:xfrm>
          <a:prstGeom prst="rect">
            <a:avLst/>
          </a:prstGeom>
          <a:noFill/>
          <a:ln w="381000">
            <a:gradFill flip="none" rotWithShape="1">
              <a:gsLst>
                <a:gs pos="0">
                  <a:schemeClr val="accent3">
                    <a:lumMod val="40000"/>
                    <a:lumOff val="60000"/>
                    <a:alpha val="66000"/>
                  </a:schemeClr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1"/>
              <a:tileRect/>
            </a:gradFill>
            <a:miter lim="800000"/>
            <a:headEnd/>
            <a:tailEnd/>
          </a:ln>
        </p:spPr>
        <p:txBody>
          <a:bodyPr wrap="none" anchor="ctr"/>
          <a:lstStyle/>
          <a:p>
            <a:endParaRPr lang="en-CA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Punnett Square</a:t>
            </a:r>
            <a:endParaRPr lang="en-C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9" name="Group 3"/>
          <p:cNvGraphicFramePr>
            <a:graphicFrameLocks noGrp="1"/>
          </p:cNvGraphicFramePr>
          <p:nvPr/>
        </p:nvGraphicFramePr>
        <p:xfrm>
          <a:off x="995363" y="1785938"/>
          <a:ext cx="7219950" cy="4064001"/>
        </p:xfrm>
        <a:graphic>
          <a:graphicData uri="http://schemas.openxmlformats.org/drawingml/2006/table">
            <a:tbl>
              <a:tblPr/>
              <a:tblGrid>
                <a:gridCol w="231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11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71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 33"/>
          <p:cNvSpPr>
            <a:spLocks noChangeArrowheads="1"/>
          </p:cNvSpPr>
          <p:nvPr/>
        </p:nvSpPr>
        <p:spPr bwMode="auto">
          <a:xfrm>
            <a:off x="1971675" y="3438525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" name="Rectangle 34"/>
          <p:cNvSpPr>
            <a:spLocks noChangeArrowheads="1"/>
          </p:cNvSpPr>
          <p:nvPr/>
        </p:nvSpPr>
        <p:spPr bwMode="auto">
          <a:xfrm>
            <a:off x="1971675" y="4810125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4333875" y="2143125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6619875" y="2143125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429125" y="2286000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6715125" y="2286000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071688" y="3571875"/>
            <a:ext cx="29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071688" y="4987925"/>
            <a:ext cx="29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4643438" y="3571875"/>
            <a:ext cx="29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4643438" y="4929188"/>
            <a:ext cx="293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7000875" y="3571875"/>
            <a:ext cx="29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7000875" y="4857750"/>
            <a:ext cx="29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4357688" y="3559175"/>
            <a:ext cx="341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6715125" y="3559175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3536951" y="3892550"/>
            <a:ext cx="1928812" cy="15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6001544" y="3856832"/>
            <a:ext cx="1857375" cy="15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357688" y="4929188"/>
            <a:ext cx="341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731000" y="4857750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56312"/>
            <a:ext cx="614548" cy="716336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flipH="1" flipV="1">
            <a:off x="1475656" y="1772816"/>
            <a:ext cx="1800200" cy="13681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5" y="1682805"/>
            <a:ext cx="464756" cy="7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8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54" name="AutoShape 6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2" name="AutoShape 14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4" name="AutoShape 16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6" name="AutoShape 18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323528" y="287338"/>
            <a:ext cx="8515672" cy="6310014"/>
          </a:xfrm>
          <a:prstGeom prst="rect">
            <a:avLst/>
          </a:prstGeom>
          <a:noFill/>
          <a:ln w="381000">
            <a:gradFill flip="none" rotWithShape="1">
              <a:gsLst>
                <a:gs pos="0">
                  <a:schemeClr val="accent3">
                    <a:lumMod val="40000"/>
                    <a:lumOff val="60000"/>
                    <a:alpha val="66000"/>
                  </a:schemeClr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1"/>
              <a:tileRect/>
            </a:gradFill>
            <a:miter lim="800000"/>
            <a:headEnd/>
            <a:tailEnd/>
          </a:ln>
        </p:spPr>
        <p:txBody>
          <a:bodyPr wrap="none" anchor="ctr"/>
          <a:lstStyle/>
          <a:p>
            <a:endParaRPr lang="en-CA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Punnett Square</a:t>
            </a:r>
            <a:endParaRPr lang="en-C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9" name="Group 3"/>
          <p:cNvGraphicFramePr>
            <a:graphicFrameLocks noGrp="1"/>
          </p:cNvGraphicFramePr>
          <p:nvPr/>
        </p:nvGraphicFramePr>
        <p:xfrm>
          <a:off x="995363" y="1785938"/>
          <a:ext cx="7219950" cy="4064001"/>
        </p:xfrm>
        <a:graphic>
          <a:graphicData uri="http://schemas.openxmlformats.org/drawingml/2006/table">
            <a:tbl>
              <a:tblPr/>
              <a:tblGrid>
                <a:gridCol w="231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11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71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 33"/>
          <p:cNvSpPr>
            <a:spLocks noChangeArrowheads="1"/>
          </p:cNvSpPr>
          <p:nvPr/>
        </p:nvSpPr>
        <p:spPr bwMode="auto">
          <a:xfrm>
            <a:off x="1971675" y="3438525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" name="Rectangle 34"/>
          <p:cNvSpPr>
            <a:spLocks noChangeArrowheads="1"/>
          </p:cNvSpPr>
          <p:nvPr/>
        </p:nvSpPr>
        <p:spPr bwMode="auto">
          <a:xfrm>
            <a:off x="1971675" y="4810125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4333875" y="2143125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6619875" y="2143125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429125" y="2286000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6715125" y="2286000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071688" y="3571875"/>
            <a:ext cx="29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071688" y="4987925"/>
            <a:ext cx="29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4643438" y="3571875"/>
            <a:ext cx="29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4643438" y="4929188"/>
            <a:ext cx="293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7000875" y="3571875"/>
            <a:ext cx="29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7000875" y="4857750"/>
            <a:ext cx="29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4357688" y="3559175"/>
            <a:ext cx="341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6715125" y="3559175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357688" y="4929188"/>
            <a:ext cx="341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6731000" y="4857750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>
                <a:solidFill>
                  <a:srgbClr val="C00000"/>
                </a:solidFill>
                <a:latin typeface="Comic Sans MS" pitchFamily="1" charset="0"/>
              </a:rPr>
              <a:t>T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786313" y="4214813"/>
            <a:ext cx="181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b="1" dirty="0">
                <a:solidFill>
                  <a:srgbClr val="7030A0"/>
                </a:solidFill>
              </a:rPr>
              <a:t>F1: Generation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56312"/>
            <a:ext cx="614548" cy="716336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H="1" flipV="1">
            <a:off x="1475656" y="1772816"/>
            <a:ext cx="1800200" cy="13681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5" y="1682805"/>
            <a:ext cx="464756" cy="7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54" name="AutoShape 6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2" name="AutoShape 14" descr="33 gif">
            <a:hlinkClick r:id="rId4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4" name="AutoShape 16" descr="33 gif">
            <a:hlinkClick r:id="rId4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6" name="AutoShape 18" descr="33 gif">
            <a:hlinkClick r:id="rId4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323528" y="287338"/>
            <a:ext cx="8515672" cy="6310014"/>
          </a:xfrm>
          <a:prstGeom prst="rect">
            <a:avLst/>
          </a:prstGeom>
          <a:noFill/>
          <a:ln w="381000">
            <a:gradFill flip="none" rotWithShape="1">
              <a:gsLst>
                <a:gs pos="0">
                  <a:schemeClr val="accent3">
                    <a:lumMod val="40000"/>
                    <a:lumOff val="60000"/>
                    <a:alpha val="66000"/>
                  </a:schemeClr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1"/>
              <a:tileRect/>
            </a:gradFill>
            <a:miter lim="800000"/>
            <a:headEnd/>
            <a:tailEnd/>
          </a:ln>
        </p:spPr>
        <p:txBody>
          <a:bodyPr wrap="none" anchor="ctr"/>
          <a:lstStyle/>
          <a:p>
            <a:endParaRPr lang="en-CA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Punnett Square</a:t>
            </a:r>
            <a:endParaRPr lang="en-C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62000" y="1771650"/>
            <a:ext cx="7620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The genotype for all the offspring (</a:t>
            </a:r>
            <a:r>
              <a:rPr lang="en-CA" sz="2400" dirty="0">
                <a:solidFill>
                  <a:schemeClr val="bg1"/>
                </a:solidFill>
              </a:rPr>
              <a:t>F1: Generation)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is </a:t>
            </a:r>
            <a:r>
              <a:rPr lang="en-US" sz="2400" b="1" dirty="0" err="1">
                <a:solidFill>
                  <a:srgbClr val="C00000"/>
                </a:solidFill>
                <a:latin typeface="Calibri" pitchFamily="34" charset="0"/>
              </a:rPr>
              <a:t>Tt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eaLnBrk="1" hangingPunct="1"/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The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genotype ratio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is:</a:t>
            </a:r>
            <a:r>
              <a:rPr lang="en-US" sz="2400" dirty="0">
                <a:latin typeface="Calibri" pitchFamily="34" charset="0"/>
              </a:rPr>
              <a:t> </a:t>
            </a:r>
          </a:p>
          <a:p>
            <a:pPr algn="ctr" eaLnBrk="1" hangingPunct="1"/>
            <a:r>
              <a:rPr lang="en-US" sz="2400" b="1" dirty="0" err="1">
                <a:solidFill>
                  <a:srgbClr val="C00000"/>
                </a:solidFill>
                <a:latin typeface="Calibri" pitchFamily="34" charset="0"/>
              </a:rPr>
              <a:t>Tt</a:t>
            </a:r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  4:4</a:t>
            </a:r>
            <a:endParaRPr lang="en-US" sz="2400" dirty="0">
              <a:solidFill>
                <a:srgbClr val="C00000"/>
              </a:solidFill>
              <a:latin typeface="Calibri" pitchFamily="34" charset="0"/>
            </a:endParaRPr>
          </a:p>
          <a:p>
            <a:pPr eaLnBrk="1" hangingPunct="1"/>
            <a:endParaRPr lang="en-US" sz="2400" dirty="0">
              <a:latin typeface="Calibri" pitchFamily="34" charset="0"/>
            </a:endParaRPr>
          </a:p>
          <a:p>
            <a:pPr eaLnBrk="1" hangingPunct="1"/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The phenotype for all the offspring is 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tall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eaLnBrk="1" hangingPunct="1"/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The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phenotype ratio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is: </a:t>
            </a:r>
          </a:p>
          <a:p>
            <a:pPr algn="ctr" eaLnBrk="1" hangingPunct="1"/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Tall  4:4</a:t>
            </a:r>
            <a:endParaRPr lang="en-US" sz="2400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99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build="p" bldLvl="5" autoUpdateAnimBg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2"/>
                </a:solidFill>
              </a:rPr>
              <a:t>F2 Generation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60400"/>
            <a:r>
              <a:rPr lang="en-US" sz="2800" dirty="0">
                <a:solidFill>
                  <a:schemeClr val="bg2"/>
                </a:solidFill>
              </a:rPr>
              <a:t>When Mendel crossed green seeds from his F1 generation he saw 3 yellow:1 green seeds in his F2 generation</a:t>
            </a:r>
          </a:p>
          <a:p>
            <a:pPr marL="660400"/>
            <a:r>
              <a:rPr lang="en-US" sz="2800" dirty="0">
                <a:solidFill>
                  <a:schemeClr val="bg2"/>
                </a:solidFill>
              </a:rPr>
              <a:t>How can this be? </a:t>
            </a:r>
          </a:p>
          <a:p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861048"/>
            <a:ext cx="4752528" cy="2849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Putting a Face to DNA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parabon-nanolabs.com/news-events/2015/06/snapshot-nbc-nightly-news.html</a:t>
            </a:r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Using Genotype to predict phenotype</a:t>
            </a:r>
          </a:p>
          <a:p>
            <a:r>
              <a:rPr lang="en-CA" dirty="0" smtClean="0"/>
              <a:t>How do your inherited genetics determine how you look?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811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54" name="AutoShape 6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2" name="AutoShape 14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4" name="AutoShape 16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6" name="AutoShape 18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323528" y="287338"/>
            <a:ext cx="8515672" cy="6310014"/>
          </a:xfrm>
          <a:prstGeom prst="rect">
            <a:avLst/>
          </a:prstGeom>
          <a:noFill/>
          <a:ln w="381000">
            <a:gradFill flip="none" rotWithShape="1">
              <a:gsLst>
                <a:gs pos="0">
                  <a:schemeClr val="accent3">
                    <a:lumMod val="40000"/>
                    <a:lumOff val="60000"/>
                    <a:alpha val="66000"/>
                  </a:schemeClr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1"/>
              <a:tileRect/>
            </a:gradFill>
            <a:miter lim="800000"/>
            <a:headEnd/>
            <a:tailEnd/>
          </a:ln>
        </p:spPr>
        <p:txBody>
          <a:bodyPr wrap="none" anchor="ctr"/>
          <a:lstStyle/>
          <a:p>
            <a:endParaRPr lang="en-CA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Try it… generation II</a:t>
            </a:r>
            <a:endParaRPr lang="en-C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9" name="Group 3"/>
          <p:cNvGraphicFramePr>
            <a:graphicFrameLocks noGrp="1"/>
          </p:cNvGraphicFramePr>
          <p:nvPr/>
        </p:nvGraphicFramePr>
        <p:xfrm>
          <a:off x="1066800" y="1905000"/>
          <a:ext cx="6858000" cy="4064001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1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1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1" charset="0"/>
                        </a:rPr>
                        <a:t>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1" charset="0"/>
                        </a:rPr>
                        <a:t>??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1" charset="0"/>
                        </a:rPr>
                        <a:t>??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1" charset="0"/>
                        </a:rPr>
                        <a:t>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1" charset="0"/>
                        </a:rPr>
                        <a:t>??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1" charset="0"/>
                        </a:rPr>
                        <a:t>??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11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Group 2"/>
          <p:cNvGraphicFramePr>
            <a:graphicFrameLocks noGrp="1"/>
          </p:cNvGraphicFramePr>
          <p:nvPr/>
        </p:nvGraphicFramePr>
        <p:xfrm>
          <a:off x="1752600" y="762000"/>
          <a:ext cx="6096000" cy="40640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0"/>
            <a:ext cx="1143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2895600" y="762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CA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6019800" y="762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CA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1219200" y="14478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CA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1219200" y="35814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CA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2819400" y="14478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CA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TT</a:t>
            </a: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5943600" y="14478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CA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Tt</a:t>
            </a: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2819400" y="3505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CA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Tt</a:t>
            </a:r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5943600" y="3505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CA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tt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0" y="50292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sz="3600">
                <a:latin typeface="Comic Sans MS" pitchFamily="-109" charset="0"/>
              </a:rPr>
              <a:t>F</a:t>
            </a:r>
            <a:r>
              <a:rPr lang="en-CA" altLang="en-US" sz="3600" baseline="-30000">
                <a:latin typeface="Comic Sans MS" pitchFamily="-109" charset="0"/>
              </a:rPr>
              <a:t>2</a:t>
            </a:r>
            <a:r>
              <a:rPr lang="en-CA" altLang="en-US" sz="3600">
                <a:latin typeface="Comic Sans MS" pitchFamily="-109" charset="0"/>
              </a:rPr>
              <a:t> genotypes = </a:t>
            </a:r>
            <a:r>
              <a:rPr lang="en-CA" altLang="en-US" sz="3300">
                <a:latin typeface="Comic Sans MS" pitchFamily="-109" charset="0"/>
              </a:rPr>
              <a:t>1 TT : 2 Tt : 1 tt (1:2:1 ratio)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0" y="57150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sz="3600">
                <a:latin typeface="Comic Sans MS" pitchFamily="-109" charset="0"/>
              </a:rPr>
              <a:t>F</a:t>
            </a:r>
            <a:r>
              <a:rPr lang="en-CA" altLang="en-US" sz="3600" baseline="-30000">
                <a:latin typeface="Comic Sans MS" pitchFamily="-109" charset="0"/>
              </a:rPr>
              <a:t>2</a:t>
            </a:r>
            <a:r>
              <a:rPr lang="en-CA" altLang="en-US" sz="3600">
                <a:latin typeface="Comic Sans MS" pitchFamily="-109" charset="0"/>
              </a:rPr>
              <a:t> phenotypes = 3 tall : 1 short (3:1 ratio)</a:t>
            </a:r>
          </a:p>
        </p:txBody>
      </p:sp>
    </p:spTree>
    <p:extLst>
      <p:ext uri="{BB962C8B-B14F-4D97-AF65-F5344CB8AC3E}">
        <p14:creationId xmlns:p14="http://schemas.microsoft.com/office/powerpoint/2010/main" val="37466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4800" b="1" dirty="0" err="1" smtClean="0">
                <a:latin typeface="Comic Sans MS" pitchFamily="66" charset="0"/>
              </a:rPr>
              <a:t>Punnett</a:t>
            </a:r>
            <a:r>
              <a:rPr lang="en-CA" sz="4800" b="1" dirty="0" smtClean="0">
                <a:latin typeface="Comic Sans MS" pitchFamily="66" charset="0"/>
              </a:rPr>
              <a:t> Squares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143000" y="1905000"/>
            <a:ext cx="80010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CA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n-CA" sz="3600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en-CA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will always have a: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CA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Genotypic ratio of 1:2:1             	</a:t>
            </a:r>
            <a:r>
              <a:rPr lang="en-C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 homozygous dominant	 			2 heterozygous					1 homozygous recessive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CA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Phenotypic ratio of 3:1		</a:t>
            </a:r>
            <a:r>
              <a:rPr lang="en-C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3 dominant 						1 recessive</a:t>
            </a:r>
          </a:p>
        </p:txBody>
      </p:sp>
    </p:spTree>
    <p:extLst>
      <p:ext uri="{BB962C8B-B14F-4D97-AF65-F5344CB8AC3E}">
        <p14:creationId xmlns:p14="http://schemas.microsoft.com/office/powerpoint/2010/main" val="27050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41148"/>
          <a:lstStyle/>
          <a:p>
            <a:pPr algn="ctr" eaLnBrk="1" hangingPunct="1"/>
            <a:r>
              <a:rPr lang="en-US" sz="3200" dirty="0">
                <a:solidFill>
                  <a:schemeClr val="bg2"/>
                </a:solidFill>
              </a:rPr>
              <a:t>Monohybrid (1 trait) Cross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82296" tIns="41148" rIns="82296" bIns="41148"/>
          <a:lstStyle/>
          <a:p>
            <a:pPr marL="560070"/>
            <a:r>
              <a:rPr lang="en-US" sz="2200" dirty="0">
                <a:solidFill>
                  <a:schemeClr val="bg2"/>
                </a:solidFill>
              </a:rPr>
              <a:t>A heterozygous yellow seed pea is crossed with another heterozygous yellow seed pea. Determine the possible genotypes and phenotypes of the offspring</a:t>
            </a:r>
          </a:p>
          <a:p>
            <a:pPr marL="560070"/>
            <a:endParaRPr lang="en-CA" sz="2200" dirty="0">
              <a:solidFill>
                <a:schemeClr val="bg2"/>
              </a:solidFill>
            </a:endParaRPr>
          </a:p>
          <a:p>
            <a:pPr marL="925830" lvl="1"/>
            <a:r>
              <a:rPr lang="en-US" sz="2000" dirty="0">
                <a:solidFill>
                  <a:schemeClr val="bg2"/>
                </a:solidFill>
              </a:rPr>
              <a:t>Let Y represent the dominant allele for yellow seed </a:t>
            </a:r>
          </a:p>
          <a:p>
            <a:pPr marL="925830" lvl="1"/>
            <a:r>
              <a:rPr lang="en-US" sz="2000" dirty="0">
                <a:solidFill>
                  <a:schemeClr val="bg2"/>
                </a:solidFill>
              </a:rPr>
              <a:t>Let y represent the recessive allele for green seed </a:t>
            </a:r>
          </a:p>
          <a:p>
            <a:pPr marL="285750" indent="0">
              <a:buNone/>
            </a:pPr>
            <a:endParaRPr lang="en-US" sz="2200" dirty="0">
              <a:solidFill>
                <a:schemeClr val="bg2"/>
              </a:solidFill>
            </a:endParaRPr>
          </a:p>
        </p:txBody>
      </p:sp>
      <p:pic>
        <p:nvPicPr>
          <p:cNvPr id="20484" name="Picture 3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277178"/>
            <a:ext cx="780098" cy="67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41148"/>
          <a:lstStyle/>
          <a:p>
            <a:pPr algn="ctr" eaLnBrk="1" hangingPunct="1"/>
            <a:r>
              <a:rPr lang="en-US" sz="3200" dirty="0">
                <a:solidFill>
                  <a:schemeClr val="bg2"/>
                </a:solidFill>
              </a:rPr>
              <a:t>Monohybrid (1 trait) Cross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82296" tIns="41148" rIns="82296" bIns="41148"/>
          <a:lstStyle/>
          <a:p>
            <a:pPr marL="560070"/>
            <a:r>
              <a:rPr lang="en-US" sz="2200" dirty="0" smtClean="0">
                <a:solidFill>
                  <a:schemeClr val="bg2"/>
                </a:solidFill>
              </a:rPr>
              <a:t>In dinosaurs, the gene (T) for sharp teeth is dominant over the gene for (t) dull teeth. Cross a heterozygous sharp toothed dinosaur with a dull-toothed dinosaur to produce the F1 offspring. List the phenotype and genotype ratios.</a:t>
            </a:r>
          </a:p>
          <a:p>
            <a:pPr marL="560070"/>
            <a:endParaRPr lang="en-CA" sz="2200" dirty="0">
              <a:solidFill>
                <a:schemeClr val="bg2"/>
              </a:solidFill>
            </a:endParaRPr>
          </a:p>
          <a:p>
            <a:pPr marL="285750" indent="0">
              <a:buNone/>
            </a:pPr>
            <a:endParaRPr lang="en-US" sz="2200" dirty="0">
              <a:solidFill>
                <a:schemeClr val="bg2"/>
              </a:solidFill>
            </a:endParaRPr>
          </a:p>
        </p:txBody>
      </p:sp>
      <p:pic>
        <p:nvPicPr>
          <p:cNvPr id="20484" name="Picture 3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277178"/>
            <a:ext cx="780098" cy="67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0455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54" name="AutoShape 6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2" name="AutoShape 14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4" name="AutoShape 16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6" name="AutoShape 18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323528" y="287338"/>
            <a:ext cx="8515672" cy="6310014"/>
          </a:xfrm>
          <a:prstGeom prst="rect">
            <a:avLst/>
          </a:prstGeom>
          <a:noFill/>
          <a:ln w="381000">
            <a:gradFill flip="none" rotWithShape="1">
              <a:gsLst>
                <a:gs pos="0">
                  <a:schemeClr val="accent3">
                    <a:lumMod val="40000"/>
                    <a:lumOff val="60000"/>
                    <a:alpha val="66000"/>
                  </a:schemeClr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1"/>
              <a:tileRect/>
            </a:gradFill>
            <a:miter lim="800000"/>
            <a:headEnd/>
            <a:tailEnd/>
          </a:ln>
        </p:spPr>
        <p:txBody>
          <a:bodyPr wrap="none" anchor="ctr"/>
          <a:lstStyle/>
          <a:p>
            <a:endParaRPr lang="en-CA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Test Crosses</a:t>
            </a:r>
            <a:endParaRPr lang="en-C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1357313"/>
            <a:ext cx="8429625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2400" dirty="0" smtClean="0">
                <a:solidFill>
                  <a:schemeClr val="bg1"/>
                </a:solidFill>
                <a:sym typeface="Wingdings" pitchFamily="2" charset="2"/>
              </a:rPr>
              <a:t>What if we don’t know the genotype of a dominant expression?</a:t>
            </a:r>
            <a:r>
              <a:rPr lang="en-CA" dirty="0" smtClean="0">
                <a:solidFill>
                  <a:schemeClr val="bg1"/>
                </a:solidFill>
                <a:sym typeface="Wingdings" pitchFamily="2" charset="2"/>
              </a:rPr>
              <a:t>  </a:t>
            </a:r>
            <a:br>
              <a:rPr lang="en-CA" dirty="0" smtClean="0">
                <a:solidFill>
                  <a:schemeClr val="bg1"/>
                </a:solidFill>
                <a:sym typeface="Wingdings" pitchFamily="2" charset="2"/>
              </a:rPr>
            </a:br>
            <a:endParaRPr lang="en-CA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>
              <a:defRPr/>
            </a:pPr>
            <a:r>
              <a:rPr lang="en-CA" sz="2400" dirty="0" smtClean="0">
                <a:solidFill>
                  <a:schemeClr val="bg1"/>
                </a:solidFill>
                <a:sym typeface="Wingdings" pitchFamily="2" charset="2"/>
              </a:rPr>
              <a:t>Mendel needed to know if the plant exhibiting a dominant trait (phenotype) was homozygous or heterozygous.  So he performed test crosses.</a:t>
            </a:r>
            <a:endParaRPr lang="en-CA" sz="2400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defRPr/>
            </a:pPr>
            <a:endParaRPr lang="en-CA" sz="2400" dirty="0">
              <a:solidFill>
                <a:schemeClr val="bg1"/>
              </a:solidFill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CA" sz="24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C</a:t>
            </a:r>
            <a:r>
              <a:rPr lang="en-CA" sz="2400" dirty="0" smtClean="0">
                <a:solidFill>
                  <a:schemeClr val="bg1"/>
                </a:solidFill>
                <a:latin typeface="Calibri" pitchFamily="34" charset="0"/>
              </a:rPr>
              <a:t>rossing </a:t>
            </a:r>
            <a:r>
              <a:rPr lang="en-CA" sz="2400" dirty="0">
                <a:solidFill>
                  <a:schemeClr val="bg1"/>
                </a:solidFill>
                <a:latin typeface="Calibri" pitchFamily="34" charset="0"/>
              </a:rPr>
              <a:t>an individual of </a:t>
            </a:r>
            <a:r>
              <a:rPr lang="en-CA" sz="2400" b="1" dirty="0">
                <a:solidFill>
                  <a:schemeClr val="bg1"/>
                </a:solidFill>
                <a:latin typeface="Calibri" pitchFamily="34" charset="0"/>
              </a:rPr>
              <a:t>unknown</a:t>
            </a:r>
            <a:r>
              <a:rPr lang="en-CA" sz="2400" dirty="0">
                <a:solidFill>
                  <a:schemeClr val="bg1"/>
                </a:solidFill>
                <a:latin typeface="Calibri" pitchFamily="34" charset="0"/>
              </a:rPr>
              <a:t> genotype with a </a:t>
            </a:r>
            <a:r>
              <a:rPr lang="en-CA" sz="2400" b="1" dirty="0">
                <a:solidFill>
                  <a:srgbClr val="C00000"/>
                </a:solidFill>
                <a:latin typeface="Calibri" pitchFamily="34" charset="0"/>
              </a:rPr>
              <a:t>homozygous recessive </a:t>
            </a:r>
            <a:r>
              <a:rPr lang="en-CA" sz="2400" dirty="0">
                <a:solidFill>
                  <a:schemeClr val="bg1"/>
                </a:solidFill>
                <a:latin typeface="Calibri" pitchFamily="34" charset="0"/>
              </a:rPr>
              <a:t>individual</a:t>
            </a:r>
          </a:p>
          <a:p>
            <a:pPr marL="342900" indent="-342900">
              <a:defRPr/>
            </a:pPr>
            <a:endParaRPr lang="en-CA" sz="24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defRPr/>
            </a:pPr>
            <a:r>
              <a:rPr lang="en-CA" sz="2400" b="1" dirty="0">
                <a:solidFill>
                  <a:schemeClr val="bg1"/>
                </a:solidFill>
                <a:latin typeface="Calibri" pitchFamily="34" charset="0"/>
              </a:rPr>
              <a:t> 	</a:t>
            </a:r>
            <a:r>
              <a:rPr lang="en-CA" sz="2400" b="1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  </a:t>
            </a:r>
            <a:r>
              <a:rPr lang="en-CA" sz="2400" dirty="0">
                <a:solidFill>
                  <a:schemeClr val="bg1"/>
                </a:solidFill>
                <a:latin typeface="Calibri" pitchFamily="34" charset="0"/>
              </a:rPr>
              <a:t>Offspring will exhibit certain phenotypes that will allow you to determine if </a:t>
            </a:r>
          </a:p>
          <a:p>
            <a:pPr marL="342900" indent="-342900">
              <a:defRPr/>
            </a:pPr>
            <a:r>
              <a:rPr lang="en-CA" sz="2400" dirty="0">
                <a:solidFill>
                  <a:schemeClr val="bg1"/>
                </a:solidFill>
                <a:latin typeface="Calibri" pitchFamily="34" charset="0"/>
              </a:rPr>
              <a:t>             unknown is homozygous or heterozygous dominant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defRPr/>
            </a:pPr>
            <a:endParaRPr lang="en-CA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54" name="AutoShape 6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2" name="AutoShape 14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4" name="AutoShape 16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6" name="AutoShape 18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323528" y="287338"/>
            <a:ext cx="8515672" cy="6310014"/>
          </a:xfrm>
          <a:prstGeom prst="rect">
            <a:avLst/>
          </a:prstGeom>
          <a:noFill/>
          <a:ln w="381000">
            <a:gradFill flip="none" rotWithShape="1">
              <a:gsLst>
                <a:gs pos="0">
                  <a:schemeClr val="accent3">
                    <a:lumMod val="40000"/>
                    <a:lumOff val="60000"/>
                    <a:alpha val="66000"/>
                  </a:schemeClr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1"/>
              <a:tileRect/>
            </a:gradFill>
            <a:miter lim="800000"/>
            <a:headEnd/>
            <a:tailEnd/>
          </a:ln>
        </p:spPr>
        <p:txBody>
          <a:bodyPr wrap="none" anchor="ctr"/>
          <a:lstStyle/>
          <a:p>
            <a:endParaRPr lang="en-CA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57250" y="1285875"/>
            <a:ext cx="7500938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Example:</a:t>
            </a:r>
          </a:p>
          <a:p>
            <a:endParaRPr lang="en-CA" sz="800" b="1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A test cross is performed on a </a:t>
            </a:r>
            <a:r>
              <a:rPr lang="en-CA" b="1" dirty="0">
                <a:solidFill>
                  <a:srgbClr val="C00000"/>
                </a:solidFill>
              </a:rPr>
              <a:t>white ram </a:t>
            </a:r>
            <a:r>
              <a:rPr lang="en-CA" dirty="0">
                <a:solidFill>
                  <a:schemeClr val="bg1"/>
                </a:solidFill>
              </a:rPr>
              <a:t>whose genotype is </a:t>
            </a:r>
            <a:r>
              <a:rPr lang="en-CA" i="1" dirty="0">
                <a:solidFill>
                  <a:schemeClr val="bg1"/>
                </a:solidFill>
              </a:rPr>
              <a:t>unknown</a:t>
            </a:r>
            <a:r>
              <a:rPr lang="en-CA" dirty="0">
                <a:solidFill>
                  <a:schemeClr val="bg1"/>
                </a:solidFill>
              </a:rPr>
              <a:t>     (WW or </a:t>
            </a:r>
            <a:r>
              <a:rPr lang="en-CA" dirty="0" err="1">
                <a:solidFill>
                  <a:schemeClr val="bg1"/>
                </a:solidFill>
              </a:rPr>
              <a:t>Ww</a:t>
            </a:r>
            <a:r>
              <a:rPr lang="en-CA" dirty="0">
                <a:solidFill>
                  <a:schemeClr val="bg1"/>
                </a:solidFill>
              </a:rPr>
              <a:t>) with a </a:t>
            </a:r>
            <a:r>
              <a:rPr lang="en-CA" b="1" dirty="0">
                <a:solidFill>
                  <a:srgbClr val="C00000"/>
                </a:solidFill>
              </a:rPr>
              <a:t>black ewe </a:t>
            </a:r>
            <a:r>
              <a:rPr lang="en-CA" dirty="0">
                <a:solidFill>
                  <a:schemeClr val="bg1"/>
                </a:solidFill>
              </a:rPr>
              <a:t>(</a:t>
            </a:r>
            <a:r>
              <a:rPr lang="en-CA" dirty="0" err="1">
                <a:solidFill>
                  <a:schemeClr val="bg1"/>
                </a:solidFill>
              </a:rPr>
              <a:t>ww</a:t>
            </a:r>
            <a:r>
              <a:rPr lang="en-CA" dirty="0">
                <a:solidFill>
                  <a:schemeClr val="bg1"/>
                </a:solidFill>
              </a:rPr>
              <a:t>)</a:t>
            </a:r>
          </a:p>
          <a:p>
            <a:pPr marL="560070"/>
            <a:r>
              <a:rPr lang="en-US" dirty="0">
                <a:solidFill>
                  <a:schemeClr val="bg2"/>
                </a:solidFill>
              </a:rPr>
              <a:t>Let W represent the dominant allele for white </a:t>
            </a:r>
            <a:r>
              <a:rPr lang="en-US" dirty="0" err="1">
                <a:solidFill>
                  <a:schemeClr val="bg2"/>
                </a:solidFill>
              </a:rPr>
              <a:t>colour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  <a:p>
            <a:pPr marL="560070"/>
            <a:r>
              <a:rPr lang="en-US" dirty="0">
                <a:solidFill>
                  <a:schemeClr val="bg2"/>
                </a:solidFill>
              </a:rPr>
              <a:t>Let w represent the recessive allele for black </a:t>
            </a:r>
            <a:r>
              <a:rPr lang="en-US" dirty="0" err="1">
                <a:solidFill>
                  <a:schemeClr val="bg2"/>
                </a:solidFill>
              </a:rPr>
              <a:t>colour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5" descr="100_039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928938"/>
            <a:ext cx="3786187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lambli2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2928938"/>
            <a:ext cx="37020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785938" y="5715000"/>
            <a:ext cx="1338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>
                <a:solidFill>
                  <a:schemeClr val="bg1"/>
                </a:solidFill>
              </a:rPr>
              <a:t>WW or Ww</a:t>
            </a:r>
            <a:endParaRPr lang="en-CA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500813" y="5643563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>
                <a:solidFill>
                  <a:schemeClr val="bg1"/>
                </a:solidFill>
              </a:rPr>
              <a:t>ww</a:t>
            </a:r>
            <a:endParaRPr lang="en-CA"/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4500563" y="4071938"/>
            <a:ext cx="33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b="1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Test Crosses</a:t>
            </a:r>
            <a:endParaRPr lang="en-C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54" name="AutoShape 6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2" name="AutoShape 14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4" name="AutoShape 16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6" name="AutoShape 18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323528" y="287338"/>
            <a:ext cx="8515672" cy="6310014"/>
          </a:xfrm>
          <a:prstGeom prst="rect">
            <a:avLst/>
          </a:prstGeom>
          <a:noFill/>
          <a:ln w="381000">
            <a:gradFill flip="none" rotWithShape="1">
              <a:gsLst>
                <a:gs pos="0">
                  <a:schemeClr val="accent3">
                    <a:lumMod val="40000"/>
                    <a:lumOff val="60000"/>
                    <a:alpha val="66000"/>
                  </a:schemeClr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1"/>
              <a:tileRect/>
            </a:gradFill>
            <a:miter lim="800000"/>
            <a:headEnd/>
            <a:tailEnd/>
          </a:ln>
        </p:spPr>
        <p:txBody>
          <a:bodyPr wrap="none" anchor="ctr"/>
          <a:lstStyle/>
          <a:p>
            <a:endParaRPr lang="en-CA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Test Crosses</a:t>
            </a:r>
            <a:endParaRPr lang="en-C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71500" y="1357313"/>
            <a:ext cx="39766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en-CA" sz="2400" dirty="0">
                <a:solidFill>
                  <a:schemeClr val="bg1"/>
                </a:solidFill>
                <a:latin typeface="Calibri" pitchFamily="34" charset="0"/>
                <a:cs typeface="+mn-cs"/>
              </a:rPr>
              <a:t>If any offspring show the recessive trait, then the individual must be </a:t>
            </a:r>
            <a:r>
              <a:rPr lang="en-CA" sz="24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heterozygous</a:t>
            </a:r>
          </a:p>
          <a:p>
            <a:pPr algn="ctr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en-CA" sz="2800" dirty="0">
              <a:latin typeface="+mn-lt"/>
              <a:cs typeface="+mn-cs"/>
            </a:endParaRPr>
          </a:p>
          <a:p>
            <a:pPr algn="ctr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4643438" y="1500175"/>
            <a:ext cx="4069655" cy="3895738"/>
          </a:xfrm>
          <a:prstGeom prst="rect">
            <a:avLst/>
          </a:prstGeom>
        </p:spPr>
        <p:txBody>
          <a:bodyPr/>
          <a:lstStyle/>
          <a:p>
            <a:pPr marL="547688" indent="-411163" algn="ctr" eaLnBrk="0" hangingPunct="0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en-CA" sz="2400" dirty="0">
                <a:solidFill>
                  <a:schemeClr val="bg1"/>
                </a:solidFill>
                <a:latin typeface="Calibri" pitchFamily="34" charset="0"/>
                <a:cs typeface="+mn-cs"/>
              </a:rPr>
              <a:t>If all offspring show the dominant trait, then the individual must be </a:t>
            </a:r>
            <a:r>
              <a:rPr lang="en-CA" sz="24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homozygous</a:t>
            </a:r>
            <a:endParaRPr lang="en-US" sz="2400" b="1" dirty="0"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2" name="Picture 5" descr="07-lambs-021_sm-7611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286125"/>
            <a:ext cx="375443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3286125"/>
            <a:ext cx="41052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54" name="AutoShape 6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2" name="AutoShape 14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4" name="AutoShape 16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6" name="AutoShape 18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History of Genetics</a:t>
            </a:r>
            <a:endParaRPr lang="en-C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323528" y="287338"/>
            <a:ext cx="8515672" cy="6310014"/>
          </a:xfrm>
          <a:prstGeom prst="rect">
            <a:avLst/>
          </a:prstGeom>
          <a:noFill/>
          <a:ln w="381000">
            <a:gradFill flip="none" rotWithShape="1">
              <a:gsLst>
                <a:gs pos="0">
                  <a:schemeClr val="accent3">
                    <a:lumMod val="40000"/>
                    <a:lumOff val="60000"/>
                    <a:alpha val="66000"/>
                  </a:schemeClr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1"/>
              <a:tileRect/>
            </a:gradFill>
            <a:miter lim="800000"/>
            <a:headEnd/>
            <a:tailEnd/>
          </a:ln>
        </p:spPr>
        <p:txBody>
          <a:bodyPr wrap="none" anchor="ctr"/>
          <a:lstStyle/>
          <a:p>
            <a:endParaRPr lang="en-CA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309688"/>
            <a:ext cx="3155950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785813" y="5357813"/>
            <a:ext cx="32512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CA" sz="2400" b="1">
                <a:solidFill>
                  <a:schemeClr val="bg1"/>
                </a:solidFill>
                <a:latin typeface="Calibri" pitchFamily="34" charset="0"/>
              </a:rPr>
              <a:t>Gregor Mendel</a:t>
            </a:r>
          </a:p>
          <a:p>
            <a:pPr algn="ctr" eaLnBrk="1" hangingPunct="1"/>
            <a:r>
              <a:rPr lang="en-CA" b="1">
                <a:solidFill>
                  <a:schemeClr val="bg1"/>
                </a:solidFill>
                <a:latin typeface="Calibri" pitchFamily="34" charset="0"/>
              </a:rPr>
              <a:t>(1822-1884) – an Austrian monk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67944" y="1285875"/>
            <a:ext cx="4857750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 </a:t>
            </a:r>
            <a:r>
              <a:rPr lang="en-CA" sz="19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Father of “modern genetics”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CA" sz="19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 His work was published in 1866, but </a:t>
            </a:r>
          </a:p>
          <a:p>
            <a:pPr>
              <a:defRPr/>
            </a:pPr>
            <a:r>
              <a:rPr lang="en-CA" sz="19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   did not become popular until 1900s.</a:t>
            </a:r>
          </a:p>
          <a:p>
            <a:pPr>
              <a:defRPr/>
            </a:pPr>
            <a:endParaRPr lang="en-CA" sz="19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>
              <a:defRPr/>
            </a:pPr>
            <a:r>
              <a:rPr lang="en-CA" sz="20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Mendel made three major discoveries:</a:t>
            </a:r>
          </a:p>
          <a:p>
            <a:pPr>
              <a:defRPr/>
            </a:pPr>
            <a:r>
              <a:rPr lang="en-CA" sz="1900" dirty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a.  characters/traits are governed by paired </a:t>
            </a:r>
          </a:p>
          <a:p>
            <a:pPr>
              <a:defRPr/>
            </a:pPr>
            <a:r>
              <a:rPr lang="en-CA" sz="1900" dirty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     but individual “factors” (</a:t>
            </a:r>
            <a:r>
              <a:rPr lang="en-CA" sz="19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genes</a:t>
            </a:r>
            <a:r>
              <a:rPr lang="en-CA" sz="1900" dirty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)</a:t>
            </a:r>
          </a:p>
          <a:p>
            <a:pPr marL="457200" indent="-457200">
              <a:defRPr/>
            </a:pPr>
            <a:r>
              <a:rPr lang="en-CA" sz="1900" dirty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b.  these “factors” may be </a:t>
            </a:r>
            <a:r>
              <a:rPr lang="en-CA" sz="19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dominant</a:t>
            </a:r>
            <a:r>
              <a:rPr lang="en-CA" sz="1900" dirty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 or </a:t>
            </a:r>
          </a:p>
          <a:p>
            <a:pPr marL="457200" indent="-457200">
              <a:defRPr/>
            </a:pPr>
            <a:r>
              <a:rPr lang="en-CA" sz="19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     recessive</a:t>
            </a:r>
            <a:r>
              <a:rPr lang="en-CA" sz="1900" dirty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, and</a:t>
            </a:r>
          </a:p>
          <a:p>
            <a:pPr marL="457200" indent="-457200">
              <a:defRPr/>
            </a:pPr>
            <a:r>
              <a:rPr lang="en-CA" sz="1900" dirty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c.  the “factors” combine to produce </a:t>
            </a:r>
          </a:p>
          <a:p>
            <a:pPr marL="457200" indent="-457200">
              <a:defRPr/>
            </a:pPr>
            <a:r>
              <a:rPr lang="en-CA" sz="1900" dirty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    characteristic ratios in the later generations</a:t>
            </a:r>
          </a:p>
          <a:p>
            <a:pPr marL="457200" indent="-457200">
              <a:defRPr/>
            </a:pPr>
            <a:endParaRPr lang="en-CA" sz="1900" dirty="0">
              <a:solidFill>
                <a:schemeClr val="bg1"/>
              </a:solidFill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457200" indent="-457200">
              <a:defRPr/>
            </a:pPr>
            <a:r>
              <a:rPr lang="en-CA" sz="1900" dirty="0">
                <a:solidFill>
                  <a:schemeClr val="bg1"/>
                </a:solidFill>
                <a:latin typeface="Calibri" pitchFamily="34" charset="0"/>
                <a:cs typeface="Arial" pitchFamily="34" charset="0"/>
                <a:hlinkClick r:id="rId5"/>
              </a:rPr>
              <a:t>http://ed.ted.com/lessons/how-mendel-s-pea-plants-helped-us-understand-genetics-hortensia-jimenez-diaz#watch</a:t>
            </a:r>
            <a:endParaRPr lang="en-CA" sz="19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marL="457200" indent="-457200">
              <a:defRPr/>
            </a:pPr>
            <a:endParaRPr lang="en-CA" sz="19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967334"/>
            <a:ext cx="59293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/>
          </a:p>
          <a:p>
            <a:pPr marL="698500"/>
            <a:endParaRPr lang="en-US" dirty="0">
              <a:solidFill>
                <a:schemeClr val="bg2"/>
              </a:solidFill>
            </a:endParaRPr>
          </a:p>
          <a:p>
            <a:pPr marL="698500"/>
            <a:r>
              <a:rPr lang="en-US" dirty="0">
                <a:solidFill>
                  <a:schemeClr val="bg2"/>
                </a:solidFill>
              </a:rPr>
              <a:t>		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28728"/>
            <a:ext cx="1460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606489"/>
            <a:ext cx="1397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944" y="2583954"/>
            <a:ext cx="121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136" y="2564904"/>
            <a:ext cx="1092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73" y="2590304"/>
            <a:ext cx="14097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AutoShape 4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54" name="AutoShape 6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2" name="AutoShape 14" descr="33 gif">
            <a:hlinkClick r:id="rId8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4" name="AutoShape 16" descr="33 gif">
            <a:hlinkClick r:id="rId8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6" name="AutoShape 18" descr="33 gif">
            <a:hlinkClick r:id="rId8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323528" y="287338"/>
            <a:ext cx="8515672" cy="6310014"/>
          </a:xfrm>
          <a:prstGeom prst="rect">
            <a:avLst/>
          </a:prstGeom>
          <a:noFill/>
          <a:ln w="381000">
            <a:gradFill flip="none" rotWithShape="1">
              <a:gsLst>
                <a:gs pos="0">
                  <a:schemeClr val="accent3">
                    <a:lumMod val="40000"/>
                    <a:lumOff val="60000"/>
                    <a:alpha val="66000"/>
                  </a:schemeClr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1"/>
              <a:tileRect/>
            </a:gradFill>
            <a:miter lim="800000"/>
            <a:headEnd/>
            <a:tailEnd/>
          </a:ln>
        </p:spPr>
        <p:txBody>
          <a:bodyPr wrap="none" anchor="ctr"/>
          <a:lstStyle/>
          <a:p>
            <a:endParaRPr lang="en-CA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Mendel’s Genetics Model Plant</a:t>
            </a:r>
            <a:endParaRPr lang="en-C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0035" y="1071546"/>
            <a:ext cx="7672366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He worked with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PEAS </a:t>
            </a:r>
            <a:r>
              <a:rPr lang="en-US" b="1" dirty="0">
                <a:solidFill>
                  <a:schemeClr val="bg1"/>
                </a:solidFill>
              </a:rPr>
              <a:t>because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>
              <a:buFontTx/>
              <a:buChar char="•"/>
            </a:pPr>
            <a:r>
              <a:rPr lang="en-CA" altLang="zh-TW" dirty="0">
                <a:solidFill>
                  <a:schemeClr val="bg1"/>
                </a:solidFill>
              </a:rPr>
              <a:t>  They are e</a:t>
            </a:r>
            <a:r>
              <a:rPr lang="en-US" dirty="0" err="1">
                <a:solidFill>
                  <a:schemeClr val="bg1"/>
                </a:solidFill>
              </a:rPr>
              <a:t>asy</a:t>
            </a:r>
            <a:r>
              <a:rPr lang="en-US" dirty="0">
                <a:solidFill>
                  <a:schemeClr val="bg1"/>
                </a:solidFill>
              </a:rPr>
              <a:t> to grow 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bg2"/>
                </a:solidFill>
              </a:rPr>
              <a:t>crossed (mated) </a:t>
            </a:r>
            <a:r>
              <a:rPr lang="en-US" u="sng" dirty="0">
                <a:solidFill>
                  <a:schemeClr val="bg2"/>
                </a:solidFill>
              </a:rPr>
              <a:t>true breeding</a:t>
            </a:r>
            <a:r>
              <a:rPr lang="en-US" dirty="0">
                <a:solidFill>
                  <a:schemeClr val="bg2"/>
                </a:solidFill>
              </a:rPr>
              <a:t> peas: pea plants 	that inherited the same traits generation after generation</a:t>
            </a:r>
            <a:endParaRPr lang="en-US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  Have many  simple traits that distinguish strains of pea plants from each other 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  This includes:</a:t>
            </a:r>
          </a:p>
          <a:p>
            <a:pPr marL="0" lvl="1"/>
            <a:r>
              <a:rPr lang="en-US" dirty="0">
                <a:solidFill>
                  <a:schemeClr val="bg1"/>
                </a:solidFill>
              </a:rPr>
              <a:t>   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  </a:t>
            </a:r>
            <a:r>
              <a:rPr lang="en-US" dirty="0">
                <a:solidFill>
                  <a:schemeClr val="bg1"/>
                </a:solidFill>
              </a:rPr>
              <a:t>Height - short or TALL</a:t>
            </a:r>
          </a:p>
          <a:p>
            <a:pPr marL="0" lvl="1"/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      Seed colour – green or YELLOW</a:t>
            </a:r>
          </a:p>
          <a:p>
            <a:pPr marL="0" lvl="1"/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      </a:t>
            </a:r>
            <a:r>
              <a:rPr lang="en-US" dirty="0">
                <a:solidFill>
                  <a:schemeClr val="bg1"/>
                </a:solidFill>
              </a:rPr>
              <a:t>Seed shape - wrinkled or ROUND</a:t>
            </a:r>
          </a:p>
          <a:p>
            <a:pPr marL="0" lvl="1"/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      </a:t>
            </a:r>
            <a:r>
              <a:rPr lang="en-US" dirty="0">
                <a:solidFill>
                  <a:schemeClr val="bg1"/>
                </a:solidFill>
              </a:rPr>
              <a:t>Seed coat colour - white or GRAY</a:t>
            </a:r>
          </a:p>
          <a:p>
            <a:pPr marL="0" lvl="1"/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      </a:t>
            </a:r>
            <a:r>
              <a:rPr lang="en-US" dirty="0">
                <a:solidFill>
                  <a:schemeClr val="bg1"/>
                </a:solidFill>
              </a:rPr>
              <a:t>Pod shape - constricted or SMOOTH</a:t>
            </a:r>
          </a:p>
          <a:p>
            <a:pPr marL="0" lvl="1"/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      </a:t>
            </a:r>
            <a:r>
              <a:rPr lang="en-US" dirty="0">
                <a:solidFill>
                  <a:schemeClr val="bg1"/>
                </a:solidFill>
              </a:rPr>
              <a:t>Pod colour - yellow or GREEN</a:t>
            </a:r>
          </a:p>
          <a:p>
            <a:pPr marL="0" lvl="1"/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      </a:t>
            </a:r>
            <a:r>
              <a:rPr lang="en-US" dirty="0">
                <a:solidFill>
                  <a:schemeClr val="bg1"/>
                </a:solidFill>
              </a:rPr>
              <a:t>Flower position - terminal or AXIAL</a:t>
            </a:r>
          </a:p>
          <a:p>
            <a:pPr marL="0" lvl="1"/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      Flower colour – white or PURPLE</a:t>
            </a:r>
            <a:endParaRPr lang="en-US" dirty="0">
              <a:solidFill>
                <a:schemeClr val="bg1"/>
              </a:solidFill>
            </a:endParaRPr>
          </a:p>
          <a:p>
            <a:pPr marL="0" lvl="1"/>
            <a:endParaRPr lang="en-US" dirty="0">
              <a:solidFill>
                <a:schemeClr val="bg1"/>
              </a:solidFill>
            </a:endParaRPr>
          </a:p>
          <a:p>
            <a:pPr marL="0" lvl="1"/>
            <a:endParaRPr lang="en-US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2571744"/>
            <a:ext cx="10414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160" y="4628728"/>
            <a:ext cx="152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288" y="5024016"/>
            <a:ext cx="216058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54" name="AutoShape 6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2" name="AutoShape 14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4" name="AutoShape 16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6" name="AutoShape 18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323528" y="287338"/>
            <a:ext cx="8515672" cy="6310014"/>
          </a:xfrm>
          <a:prstGeom prst="rect">
            <a:avLst/>
          </a:prstGeom>
          <a:noFill/>
          <a:ln w="381000">
            <a:gradFill flip="none" rotWithShape="1">
              <a:gsLst>
                <a:gs pos="0">
                  <a:schemeClr val="accent3">
                    <a:lumMod val="40000"/>
                    <a:lumOff val="60000"/>
                    <a:alpha val="66000"/>
                  </a:schemeClr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1"/>
              <a:tileRect/>
            </a:gradFill>
            <a:miter lim="800000"/>
            <a:headEnd/>
            <a:tailEnd/>
          </a:ln>
        </p:spPr>
        <p:txBody>
          <a:bodyPr wrap="none" anchor="ctr"/>
          <a:lstStyle/>
          <a:p>
            <a:endParaRPr lang="en-CA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5536" y="932656"/>
            <a:ext cx="76438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  We will focus on these three (3) traits for our discussion</a:t>
            </a:r>
          </a:p>
          <a:p>
            <a:pPr>
              <a:buFontTx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0" lvl="1"/>
            <a:r>
              <a:rPr lang="en-US" dirty="0">
                <a:solidFill>
                  <a:schemeClr val="bg1"/>
                </a:solidFill>
              </a:rPr>
              <a:t>      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  </a:t>
            </a:r>
            <a:r>
              <a:rPr lang="en-US" dirty="0">
                <a:solidFill>
                  <a:schemeClr val="bg1"/>
                </a:solidFill>
              </a:rPr>
              <a:t>Height - short or </a:t>
            </a:r>
            <a:r>
              <a:rPr lang="en-US" b="1" dirty="0">
                <a:solidFill>
                  <a:schemeClr val="bg1"/>
                </a:solidFill>
              </a:rPr>
              <a:t>TALL</a:t>
            </a:r>
          </a:p>
          <a:p>
            <a:pPr marL="0" lvl="1"/>
            <a:r>
              <a:rPr lang="en-US" dirty="0">
                <a:solidFill>
                  <a:schemeClr val="bg1"/>
                </a:solidFill>
              </a:rPr>
              <a:t>      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  Seed colour – green or </a:t>
            </a:r>
            <a:r>
              <a:rPr lang="en-US" b="1" dirty="0">
                <a:solidFill>
                  <a:schemeClr val="bg1"/>
                </a:solidFill>
                <a:sym typeface="Wingdings" pitchFamily="2" charset="2"/>
              </a:rPr>
              <a:t>YELLOW</a:t>
            </a:r>
          </a:p>
          <a:p>
            <a:pPr marL="0" lvl="1"/>
            <a:r>
              <a:rPr lang="en-US" b="1" dirty="0">
                <a:solidFill>
                  <a:schemeClr val="bg1"/>
                </a:solidFill>
                <a:sym typeface="Wingdings" pitchFamily="2" charset="2"/>
              </a:rPr>
              <a:t>      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  </a:t>
            </a:r>
            <a:r>
              <a:rPr lang="en-US" dirty="0">
                <a:solidFill>
                  <a:schemeClr val="bg1"/>
                </a:solidFill>
              </a:rPr>
              <a:t>Seed shape - wrinkled or </a:t>
            </a:r>
            <a:r>
              <a:rPr lang="en-US" b="1" dirty="0">
                <a:solidFill>
                  <a:schemeClr val="bg1"/>
                </a:solidFill>
              </a:rPr>
              <a:t>ROUND</a:t>
            </a:r>
          </a:p>
          <a:p>
            <a:pPr marL="0" lvl="1"/>
            <a:r>
              <a:rPr lang="en-US" b="1" dirty="0">
                <a:solidFill>
                  <a:schemeClr val="bg1"/>
                </a:solidFill>
              </a:rPr>
              <a:t>      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  </a:t>
            </a:r>
            <a:r>
              <a:rPr lang="en-US" dirty="0">
                <a:solidFill>
                  <a:schemeClr val="bg1"/>
                </a:solidFill>
              </a:rPr>
              <a:t>Seed coat </a:t>
            </a:r>
            <a:r>
              <a:rPr lang="en-US" dirty="0" err="1">
                <a:solidFill>
                  <a:schemeClr val="bg1"/>
                </a:solidFill>
              </a:rPr>
              <a:t>colour</a:t>
            </a:r>
            <a:r>
              <a:rPr lang="en-US" dirty="0">
                <a:solidFill>
                  <a:schemeClr val="bg1"/>
                </a:solidFill>
              </a:rPr>
              <a:t> - white or </a:t>
            </a:r>
            <a:r>
              <a:rPr lang="en-US" b="1" dirty="0">
                <a:solidFill>
                  <a:schemeClr val="bg1"/>
                </a:solidFill>
              </a:rPr>
              <a:t>GRAY</a:t>
            </a:r>
          </a:p>
          <a:p>
            <a:pPr marL="0" lvl="1"/>
            <a:r>
              <a:rPr lang="en-US" b="1" dirty="0">
                <a:solidFill>
                  <a:schemeClr val="bg1"/>
                </a:solidFill>
              </a:rPr>
              <a:t>      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b="1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Pod shape - constricted or </a:t>
            </a:r>
            <a:r>
              <a:rPr lang="en-US" b="1" dirty="0">
                <a:solidFill>
                  <a:schemeClr val="bg1"/>
                </a:solidFill>
              </a:rPr>
              <a:t>SMOOTH</a:t>
            </a:r>
          </a:p>
          <a:p>
            <a:pPr marL="0" lvl="1"/>
            <a:r>
              <a:rPr lang="en-US" b="1" dirty="0">
                <a:solidFill>
                  <a:schemeClr val="bg1"/>
                </a:solidFill>
              </a:rPr>
              <a:t>      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  </a:t>
            </a:r>
            <a:r>
              <a:rPr lang="en-US" dirty="0">
                <a:solidFill>
                  <a:schemeClr val="bg1"/>
                </a:solidFill>
              </a:rPr>
              <a:t>Pod color - yellow or </a:t>
            </a:r>
            <a:r>
              <a:rPr lang="en-US" b="1" dirty="0">
                <a:solidFill>
                  <a:schemeClr val="bg1"/>
                </a:solidFill>
              </a:rPr>
              <a:t>GREEN</a:t>
            </a:r>
          </a:p>
          <a:p>
            <a:pPr marL="0" lvl="1"/>
            <a:r>
              <a:rPr lang="en-US" b="1" dirty="0">
                <a:solidFill>
                  <a:schemeClr val="bg1"/>
                </a:solidFill>
              </a:rPr>
              <a:t>      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  </a:t>
            </a:r>
            <a:r>
              <a:rPr lang="en-US" dirty="0">
                <a:solidFill>
                  <a:schemeClr val="bg1"/>
                </a:solidFill>
              </a:rPr>
              <a:t>Flower position - terminal or </a:t>
            </a:r>
            <a:r>
              <a:rPr lang="en-US" b="1" dirty="0">
                <a:solidFill>
                  <a:schemeClr val="bg1"/>
                </a:solidFill>
              </a:rPr>
              <a:t>AXIAL</a:t>
            </a:r>
          </a:p>
          <a:p>
            <a:pPr marL="0" lvl="1"/>
            <a:r>
              <a:rPr lang="en-US" b="1" dirty="0">
                <a:solidFill>
                  <a:schemeClr val="bg1"/>
                </a:solidFill>
              </a:rPr>
              <a:t>      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  Flower colour – white or </a:t>
            </a:r>
            <a:r>
              <a:rPr lang="en-US" b="1" dirty="0">
                <a:solidFill>
                  <a:schemeClr val="bg1"/>
                </a:solidFill>
                <a:sym typeface="Wingdings" pitchFamily="2" charset="2"/>
              </a:rPr>
              <a:t>PURPLE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 </a:t>
            </a:r>
            <a:endParaRPr lang="en-US" b="1" dirty="0">
              <a:solidFill>
                <a:schemeClr val="bg1"/>
              </a:solidFill>
            </a:endParaRPr>
          </a:p>
          <a:p>
            <a:pPr marL="0" lvl="1"/>
            <a:endParaRPr lang="en-US" dirty="0">
              <a:solidFill>
                <a:schemeClr val="bg1"/>
              </a:solidFill>
            </a:endParaRPr>
          </a:p>
          <a:p>
            <a:pPr marL="0" lvl="1"/>
            <a:endParaRPr lang="en-US" dirty="0">
              <a:solidFill>
                <a:schemeClr val="bg1"/>
              </a:solidFill>
            </a:endParaRPr>
          </a:p>
          <a:p>
            <a:pPr marL="0" lvl="1"/>
            <a:endParaRPr lang="en-US" b="1" dirty="0">
              <a:solidFill>
                <a:schemeClr val="bg1"/>
              </a:solidFill>
            </a:endParaRPr>
          </a:p>
          <a:p>
            <a:pPr marL="0"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982" y="2420888"/>
            <a:ext cx="14097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645" y="3076526"/>
            <a:ext cx="1092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82" y="4290963"/>
            <a:ext cx="10414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23020" y="2060848"/>
            <a:ext cx="4286250" cy="857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70" y="4509120"/>
            <a:ext cx="1090612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Mendel’s Genetics Model Plant</a:t>
            </a:r>
            <a:endParaRPr lang="en-C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75763E-6 L 0.45677 -0.00625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CA" b="1" dirty="0" smtClean="0">
                <a:latin typeface="Comic Sans MS" pitchFamily="66" charset="0"/>
              </a:rPr>
              <a:t>Genetic Laws and Principles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819400"/>
            <a:ext cx="7418388" cy="3657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CA" sz="3600" u="sng" dirty="0" smtClean="0">
                <a:latin typeface="Comic Sans MS" pitchFamily="66" charset="0"/>
              </a:rPr>
              <a:t>Principle of Dominance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CA" sz="3600" dirty="0" smtClean="0">
                <a:latin typeface="Comic Sans MS" pitchFamily="66" charset="0"/>
              </a:rPr>
              <a:t>When individuals with different alleles reproduce, the offspring will only express the dominant trait.</a:t>
            </a:r>
          </a:p>
        </p:txBody>
      </p:sp>
    </p:spTree>
    <p:extLst>
      <p:ext uri="{BB962C8B-B14F-4D97-AF65-F5344CB8AC3E}">
        <p14:creationId xmlns:p14="http://schemas.microsoft.com/office/powerpoint/2010/main" val="167170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Principle of Dominance -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0"/>
            <a:ext cx="56689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20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54" name="AutoShape 6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2" name="AutoShape 14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4" name="AutoShape 16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6" name="AutoShape 18" descr="33 gif">
            <a:hlinkClick r:id="rId3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323528" y="287338"/>
            <a:ext cx="8515672" cy="6310014"/>
          </a:xfrm>
          <a:prstGeom prst="rect">
            <a:avLst/>
          </a:prstGeom>
          <a:noFill/>
          <a:ln w="381000">
            <a:gradFill flip="none" rotWithShape="1">
              <a:gsLst>
                <a:gs pos="0">
                  <a:schemeClr val="accent3">
                    <a:lumMod val="40000"/>
                    <a:lumOff val="60000"/>
                    <a:alpha val="66000"/>
                  </a:schemeClr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1"/>
              <a:tileRect/>
            </a:gradFill>
            <a:miter lim="800000"/>
            <a:headEnd/>
            <a:tailEnd/>
          </a:ln>
        </p:spPr>
        <p:txBody>
          <a:bodyPr wrap="none" anchor="ctr"/>
          <a:lstStyle/>
          <a:p>
            <a:endParaRPr lang="en-CA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2486" y="1700808"/>
            <a:ext cx="8429625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				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  P generation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(parental)</a:t>
            </a:r>
          </a:p>
          <a:p>
            <a:pPr eaLnBrk="1" hangingPunct="1">
              <a:buFont typeface="Arial" charset="0"/>
              <a:buChar char="•"/>
            </a:pP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  F</a:t>
            </a:r>
            <a:r>
              <a:rPr lang="en-US" sz="2800" b="1" baseline="-25000" dirty="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 generation (first filial):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the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children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of P</a:t>
            </a:r>
          </a:p>
          <a:p>
            <a:pPr eaLnBrk="1" hangingPunct="1">
              <a:buFont typeface="Arial" charset="0"/>
              <a:buChar char="•"/>
            </a:pP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F</a:t>
            </a:r>
            <a:r>
              <a:rPr lang="en-US" sz="2800" b="1" baseline="-25000" dirty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 generation (second filial):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the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grandchildren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of the P generation</a:t>
            </a:r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0768"/>
            <a:ext cx="2963797" cy="191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Genetics Terminology</a:t>
            </a:r>
            <a:endParaRPr lang="en-C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54" name="AutoShape 6" descr="data:image/jpeg;base64,/9j/4AAQSkZJRgABAQAAAQABAAD/2wCEAAkGBhMQERUUExQUEhQWFRUWExgYGBcVHBYWGBgXGhgWFhgaHSYfGBojGxUVHy8iIycpLCwsFx4xNTAqNScrLCkBCQoKDgwOGg8PGjIgHyQ1KTAtNCk1KTUpLi0tLCwpLC8pLCksKSkpLCkvLDUpLSwsKSwsNTQxKSwsKSwsKSksLP/AABEIAJUAoAMBIgACEQEDEQH/xAAcAAEAAgMBAQEAAAAAAAAAAAAAAwQCBQcGAQj/xAA8EAACAQIDBQUFBgUEAwAAAAABAgADEQQhMQUSQVFhBhMycYEHIlKRsRRCocHR8CNigrLhM0PC8RVTcv/EABoBAQADAQEBAAAAAAAAAAAAAAABAgMEBQb/xAAoEQACAgIBAgQHAQAAAAAAAAAAAQIDBBExIUESE5GxIjJxgaHB8AX/2gAMAwEAAhEDEQA/AO4xEQBERAERIcWxCMRrYwCBtrUw1r6ceHzlqlVDC6kEdJqdjbOUoWYA3JA8h+zJsVRWh76tuH4dQ3S0A2cxeqF1IHmbTVjEVa5O5ZFGvOSJsNdXZnPHO3+fxgFr7fT+NfnJkqhtCD5G8qjZNL4fxMwfYtM6bynoTAL8SgEq0uPeLxH3gOnOWqGIDi49eYPIiASxEQBERAEREAREQBERAEwrJvKRzBEzkWIrhFLHQD9iAa3CYvuqC8WJIA63kmE2cWO/V94nQcv3ylfY1EM7MwNwQQDwDXIM+9pe1tDAKDVJLNfcRc2a2ptoB1MA2lWhchhkw0PMcj0mdKrvDSxGRHIzxWyfa1ha1QU3WpQJNgz7pW/Ug+76z2lROI1H4jlKqSlwWlCUfmWiSJ8Vrz7LFRK9bDZ7yZNx/mHI/rMq+MRPEwHTj8pD9tZvBTY9W90frALFGsGF9OBB4HlJJrnoVbliwW9g26L5c8+MmGz76vUP9VvpAPm1tq08LRetVO6iC54nkABxJNhac4xftndanu4dO7uPE5DW62BAOvObP2xbPb/x+/T3iKdWm9QXY+4Li5HQsp9Jx1yKgBBErcpqClA2xvKlb4beD9Fdl+1FLaFHvaVwQbOh1RuR5jiDxm4nM/ZBs/uu8cVUdaiqLDeUq6kllYHiARpwM6ZIg247kVtUVNqHAiIlzMREQBNZiR31UJ91M26nl++sv16u4pY8BeV9l0SE3j4nO8fXSAZPTC1FYZAjcP1H6TkntI2ZXONxFdrCgi0EUsbajRAdQCbm3OdexlHeQgajNfMZieZ2z2RpbUpN3zVE98MjI1ipUW4izDM5ES0dcPuQ98o4a+GO9e4Iv8xznfey+Db7FQao7o/dKWO9090m+Xh3Z5DZfsrw9KqN6rVxhBBCEKlMHhvkXLDpcAz367NZ7Gq1x8IyUfKYQpjW3p7Oi3Jnel4+xGm0SpIX+Nxuotn1IyktOi9UXZ91fhT6EnOXlpKBYAAcrSJaNjkbN/cOo48M5qYDD4FKfhUX56n5mWJ8Vr/nPsAETCllly+nCZyJ8mB55fLMf8vnAM6lMMCGAIIIIOYIOoI4ieKr+x3ZzVN8JUQE3KJUZU9BwHQET28SVJrghpPk02JwFPC0aa0UFNabDcA0F7387zczV7QPeVUp8jdv35fWbSQSIiIAiIgFLafvBU+JhfyGZ/KXAJTc3rjPJUJ9SbfpMKuOZyVpDTVzoPLmYBYxWOWnrmeCjX/E1eDw5qEqzFVuzBRx943ueh+ss0e5o5lwz8STc+kqjGqCd0EkVCy2H3WtvA+efygG6pUVQWUACZzmftA9p9TDOKGGULVKhndwG3FbwhRoWOtzkMpqOyPb7aFTEU6b1FrK7WYOqrYZklSgBuAL55TqWLN1uzhLr9jmllVxmoPk7HIq1O+Y1Gn5j1lFKxY5mSurFgBUI8rH53nnV3qxbXB1uOi0KlxvD99POZK4IuJrmwLBgDVezE6WHvcp9OAKsB3lSxvxHi+XHOblTZSDFmy35FT+OchGzTf/AFanzH6SLFbPIRiKj5AmxNwbQDZSHF4kU1LH06mVO7dU3jVIFrm4B9JTpipWsxCsFOQPugwC7srDmxqP4mz8hNhKa7Qt40K9R7w+Y0kwxIOmnOATRI69cIpZtB+7TWrUrV/D/Cp8+JgGwr4xE8TAdOPylGptrIlEYjm2QkgwVKiN5syOLZm/SR08I1Zg9TJB4U/WAVaCPiGYk7ost8tdbfrLtLYaDxFm6XsPkJYww9+p5r/aJZgFelgKa6IPr9Z8qruurcD7p+oPzuPWWZhVpBgQeMA4L7XNhvh8eaoF6dYJun4WAC7h5aAjz6T1/Y/YVOgFNgag1e1zcjO3IcpH2k2klB6tSud4FiLWzcgkBQp45ems1+we0yOoI908icx58/SbYeXZm1WVSg0ovw77Nf3ucV1cKrVLfV/g6H34TxEC2tyAPO/KE2uquMiwGu7nb9Z5DaGKfFUXRCvvArcm4zyOl87fWR9nRWw9E0q1jusRTINwyWBFuVjcWPIT5jPgsGG6rk5Ra+F86/fod9VnmS049H37HTCRUS4NwbFT9DMT/ETLJvowlDsuSaAJ4sxXyv8A9y67bj3+6+R6Nw+Yy9BPax7XbVGxrW0mRJaeiejU3lB5iR457U3v8J/ESuMYtLfDHRrgeedh+MqYtXqIXfJctxepyBM3IPtKm1e17imthb4iBLwFshw/CWFsijQACVKm1EvZbu38ov8AjAJRT9JTwlTfqOF8IA6C/G3n+U+ijWreP+GnwjUzYUKARbLp9epgEOOwnebvIMCRzEmNdQpNxYa9JJNRiKQrVt0CwXxtbXpf98YBlh6LV233yQeBZtZSXAuvhqG3AEAxu1xxpt6EQCSiLVanIhD/AHD/AIxtHaVPD0zUquEQak/QAZk9BnKxasHuVQki2RPDPj6zmHtc2lV+1YanUG5T7p3WxyLlirE8CQqr5bx5y0Y7Kyej2eG9qOBeoELulzYM6FVOdteA6m09arAi4zB0POfmSpQJcEk2LDeIFyATmeuV53LsXVb7JTFBu+pIWRWqAoxAJytyGnpOaqyUm00dt9MK4xcZbb5PM+2bZSinTqlbK1Tdd+FNyLU3b+Vs1PodROVJWNMlWFmGR6GfpHGYOrXRqdRKLU2BDKwLBgeBE8u/smwhAvSDboIUGpVNh8I97QcAdJ6+JlRoj4deh42Ti+c97PG+z9ytN3bwtUuvoACQOpsP6Z7TCBK9ZFIupOYGWVjxGc2OH7J0wn8MUxY2tukBbcAOA6S7T2JSordznxtZb9ANfxnyWV/mTys2WTNpJtPXPRa99Ho1NVVqtdjaitTpgC6qALAXAsOglHaO1EK7qneJ0twtx85BS2b3h91O7Tmblm8uU2tDCJTGQA5me6uhQ0uFdmctud63U2tLGL75yqturvHQZ6Z3Ml2ZWBdj/wCwkr5Kc/rLCNv1jyRbf1H/ABAI12Op/wBRmqG/EkD5S5SoKmSgDykkQBERAIMdX3KbHjbLz4SLZWG3KY5tmfWYbbH8I9CDLqaC3KAZREQCOsuh5G/6/heaPtj2Mo7TohKhKMpJpVFtdCdddVNhccbDlPQTBG1HL6SU2ntENJrTOV4D2KVQ4FXGA0hqEQhiOQJJC38jOn4DApQprSpruogCqOg+p6yxIMRjUTxHPlqT6Q3vqwopcE8wq1lUXYgDrKoxFSp4F3B8TfkJ9p7NW93JqNzP5CQSV3rtUa9IEcC2gIy4HWEw/dnedWqn4gd639M2YExGWWQHDzgFQ7YTk9//AJMiqd5XsLGnT+9fUzZxAKOOAp0wVy3CLeuRHXWSbNpEJc+JiWPmZUxA7+pufcTNiOJzH6/jLezqt6YB1X3T6ZQC1ERAEREAxqIGBB0IsZBh6bUxun3gNDxA5EcfMSzEAiOKQasB55TE4+n8a/MScifAg5CAVjtFOG83kpP42tMKlWoTdadrcWIzHEWH7yl2IBRp0Gqi7VDY8F93zvxlihg0TwjPnqfmZHVQpdkzGrLz5lev1ktDEq4up8xoR5iASxEQBPjC+U8h2s9o1LBVO5RO+qi2+L7qpfMAm2ZPITX9mPaumJrLRrUu6ZzZGUl1vybK6+ekrKai9M0jXKcXKK2ke7R7HdPoef8AmVNoY0gimmbtkbcB+shxeP707lMEm4O9ytyPDzmeEAosQ4sW0c5g34X4H6yxmeV9ovaJ8BRo0aLFatdnvUFrhUC727/MS6gchec02z2qqOaJUvSqUk3WqK7bz53BJyPPXnrOo+1LsfUx9Cm9CzVqDMVW+7vo4G+oOgPuqRflbjORUNj4qq/dfZa5qaW3GHzJyA63kW1SnBOD+pri3wqt3ZHa7HbPZ12lfHYTeqZ1Kbd27WA3iAGDZdGF+t56iec7B9mmwOF3Ht3jtv1LZgEgAKDxsFAvzvPRyIppdSk2nJtcCIiWKiIiAIiIAiIgCVsRgFc3F0b4lyPrzlmIBrr4hPhqj5H1mJ2rUH+y379Js4gH5x2+zptDErWBVmrM43uKs10I6bth6S/2V2y+FLrSpU6tStuqhN7g52UW1uSMrjQTsXabsThNogfaKd2XJXUlHUXvbeGo6G4lbs77O8FgXD0kZqgvZ6jFyt9d3gp6gXk2RhNqfDJqssri618rPQYWgEUAADnbnxkjoGFiLgzKJBBqcTsh/wDbc2+Ek6cpZ2bgDTB3jcm3OwA4Zy7EAREQBERAEREAREQBERAEREAREQBERAEREAREQBERAEREA//Z"/>
          <p:cNvSpPr>
            <a:spLocks noChangeAspect="1" noChangeArrowheads="1"/>
          </p:cNvSpPr>
          <p:nvPr/>
        </p:nvSpPr>
        <p:spPr bwMode="auto">
          <a:xfrm>
            <a:off x="155575" y="-647700"/>
            <a:ext cx="1457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2" name="AutoShape 14" descr="33 gif">
            <a:hlinkClick r:id="rId4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4" name="AutoShape 16" descr="33 gif">
            <a:hlinkClick r:id="rId4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6" name="AutoShape 18" descr="33 gif">
            <a:hlinkClick r:id="rId4" tooltip="33 gif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323528" y="287338"/>
            <a:ext cx="8515672" cy="6310014"/>
          </a:xfrm>
          <a:prstGeom prst="rect">
            <a:avLst/>
          </a:prstGeom>
          <a:noFill/>
          <a:ln w="381000">
            <a:gradFill flip="none" rotWithShape="1">
              <a:gsLst>
                <a:gs pos="0">
                  <a:schemeClr val="accent3">
                    <a:lumMod val="40000"/>
                    <a:lumOff val="60000"/>
                    <a:alpha val="66000"/>
                  </a:schemeClr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1"/>
              <a:tileRect/>
            </a:gradFill>
            <a:miter lim="800000"/>
            <a:headEnd/>
            <a:tailEnd/>
          </a:ln>
        </p:spPr>
        <p:txBody>
          <a:bodyPr wrap="none" anchor="ctr"/>
          <a:lstStyle/>
          <a:p>
            <a:endParaRPr lang="en-CA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00075" y="1500188"/>
            <a:ext cx="81153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For example:</a:t>
            </a:r>
          </a:p>
          <a:p>
            <a:pPr algn="just" eaLnBrk="1" hangingPunct="1"/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T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= the gene for </a:t>
            </a:r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TALL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in pea plants</a:t>
            </a:r>
          </a:p>
          <a:p>
            <a:pPr algn="just" eaLnBrk="1" hangingPunct="1"/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t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= the gene for 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short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in pea plants</a:t>
            </a:r>
          </a:p>
          <a:p>
            <a:pPr algn="just" eaLnBrk="1" hangingPunct="1"/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pPr algn="just" eaLnBrk="1" hangingPunct="1"/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So:</a:t>
            </a:r>
          </a:p>
          <a:p>
            <a:pPr algn="just" eaLnBrk="1" hangingPunct="1"/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TT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&amp; </a:t>
            </a:r>
            <a:r>
              <a:rPr lang="en-US" sz="2400" dirty="0" err="1">
                <a:solidFill>
                  <a:srgbClr val="C00000"/>
                </a:solidFill>
                <a:latin typeface="Calibri" pitchFamily="34" charset="0"/>
              </a:rPr>
              <a:t>Tt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both result in a </a:t>
            </a:r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TALL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plant, </a:t>
            </a:r>
          </a:p>
          <a:p>
            <a:pPr algn="just" eaLnBrk="1" hangingPunct="1"/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because 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T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is 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dominant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over 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t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.  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t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is 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recessive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. </a:t>
            </a:r>
          </a:p>
          <a:p>
            <a:pPr algn="just" eaLnBrk="1" hangingPunct="1"/>
            <a:r>
              <a:rPr lang="en-US" sz="2400" dirty="0" err="1">
                <a:solidFill>
                  <a:srgbClr val="C00000"/>
                </a:solidFill>
                <a:latin typeface="Calibri" pitchFamily="34" charset="0"/>
              </a:rPr>
              <a:t>tt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will result in a 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short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plant.</a:t>
            </a:r>
          </a:p>
          <a:p>
            <a:pPr algn="just" eaLnBrk="1" hangingPunct="1"/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pPr algn="just" eaLnBrk="1" hangingPunct="1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Remember there are two genes for every trait! One from each parent.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Predicting Inheritance</a:t>
            </a:r>
            <a:endParaRPr lang="en-C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5" autoUpdateAnimBg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CC02F0969B8E45B1D1E6B7E8A7E559" ma:contentTypeVersion="0" ma:contentTypeDescription="Create a new document." ma:contentTypeScope="" ma:versionID="92ced675428d3ef1a5044fe98dd570e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0E6CB3-3134-49AF-8CDE-39269AF6ECFC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D65091E-84DA-4542-8C88-6E7900799C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25B621F-DA61-43F3-BB4C-C0CBE8E2BB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1012</TotalTime>
  <Words>835</Words>
  <Application>Microsoft Office PowerPoint</Application>
  <PresentationFormat>On-screen Show (4:3)</PresentationFormat>
  <Paragraphs>252</Paragraphs>
  <Slides>27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Mechanism of Inheritance</vt:lpstr>
      <vt:lpstr>Putting a Face to DNA</vt:lpstr>
      <vt:lpstr>History of Genetics</vt:lpstr>
      <vt:lpstr>Mendel’s Genetics Model Plant</vt:lpstr>
      <vt:lpstr>Mendel’s Genetics Model Plant</vt:lpstr>
      <vt:lpstr>Genetic Laws and Principles</vt:lpstr>
      <vt:lpstr>PowerPoint Presentation</vt:lpstr>
      <vt:lpstr>Genetics Terminology</vt:lpstr>
      <vt:lpstr>Predicting Inheritance</vt:lpstr>
      <vt:lpstr>Predicting Inheritance</vt:lpstr>
      <vt:lpstr>Punnett Square</vt:lpstr>
      <vt:lpstr>PowerPoint Presentation</vt:lpstr>
      <vt:lpstr>Punnett Square</vt:lpstr>
      <vt:lpstr>Punnett Square</vt:lpstr>
      <vt:lpstr>Punnett Square</vt:lpstr>
      <vt:lpstr>Punnett Square</vt:lpstr>
      <vt:lpstr>Punnett Square</vt:lpstr>
      <vt:lpstr>Punnett Square</vt:lpstr>
      <vt:lpstr>F2 Generation</vt:lpstr>
      <vt:lpstr>Try it… generation II</vt:lpstr>
      <vt:lpstr>PowerPoint Presentation</vt:lpstr>
      <vt:lpstr>Punnett Squares</vt:lpstr>
      <vt:lpstr>Monohybrid (1 trait) Cross</vt:lpstr>
      <vt:lpstr>Monohybrid (1 trait) Cross</vt:lpstr>
      <vt:lpstr>Test Crosses</vt:lpstr>
      <vt:lpstr>Test Crosses</vt:lpstr>
      <vt:lpstr>Test Crosses</vt:lpstr>
    </vt:vector>
  </TitlesOfParts>
  <Company>Sony Electronics,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Health Care</dc:title>
  <dc:creator>Tran Family</dc:creator>
  <cp:lastModifiedBy>Jennifer Coleman</cp:lastModifiedBy>
  <cp:revision>88</cp:revision>
  <cp:lastPrinted>2016-10-24T17:27:28Z</cp:lastPrinted>
  <dcterms:created xsi:type="dcterms:W3CDTF">2010-09-04T23:29:08Z</dcterms:created>
  <dcterms:modified xsi:type="dcterms:W3CDTF">2017-04-20T15:27:43Z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0x010100A7CC02F0969B8E45B1D1E6B7E8A7E559</vt:lpwstr>
  </property>
</Properties>
</file>