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56" r:id="rId2"/>
    <p:sldId id="289" r:id="rId3"/>
    <p:sldId id="290" r:id="rId4"/>
    <p:sldId id="257" r:id="rId5"/>
    <p:sldId id="286" r:id="rId6"/>
    <p:sldId id="260" r:id="rId7"/>
    <p:sldId id="261" r:id="rId8"/>
    <p:sldId id="285" r:id="rId9"/>
    <p:sldId id="259" r:id="rId10"/>
    <p:sldId id="287" r:id="rId11"/>
    <p:sldId id="258" r:id="rId12"/>
    <p:sldId id="288" r:id="rId13"/>
    <p:sldId id="291" r:id="rId14"/>
    <p:sldId id="293" r:id="rId15"/>
    <p:sldId id="262" r:id="rId16"/>
    <p:sldId id="292" r:id="rId17"/>
    <p:sldId id="294" r:id="rId18"/>
    <p:sldId id="296" r:id="rId19"/>
    <p:sldId id="297" r:id="rId20"/>
    <p:sldId id="298" r:id="rId21"/>
    <p:sldId id="295" r:id="rId22"/>
    <p:sldId id="301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3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98" cy="466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92" y="0"/>
            <a:ext cx="2972498" cy="4660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0DD58-E6C5-44CE-B19F-9D1BB93ADD9D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9"/>
            <a:ext cx="2972498" cy="466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92" y="8830319"/>
            <a:ext cx="2972498" cy="4660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DFDC-358A-4057-9D93-854479F2386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4838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07017D-96B4-4AAF-952E-87D4E237187F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A62F3A6-BC5A-4440-BAA6-E26F2C26DE59}" type="datetimeFigureOut">
              <a:rPr lang="en-CA" smtClean="0"/>
              <a:t>23/05/2017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bonnie_bassler_on_how_bacteria_communicate#t-4683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Prokaryotes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Kingdoms Eubacteria &amp; </a:t>
            </a:r>
            <a:r>
              <a:rPr lang="en-US" dirty="0" err="1"/>
              <a:t>Archaea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134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3181293"/>
              </p:ext>
            </p:extLst>
          </p:nvPr>
        </p:nvGraphicFramePr>
        <p:xfrm>
          <a:off x="395536" y="1412776"/>
          <a:ext cx="8229600" cy="460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- Photosynthesis (producers in ecosystem)</a:t>
                      </a:r>
                    </a:p>
                    <a:p>
                      <a:r>
                        <a:rPr lang="en-CA" sz="2800" dirty="0" smtClean="0"/>
                        <a:t>- Heterotroph (decomposers in ecosystem)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err="1" smtClean="0"/>
                        <a:t>Methanogenesis</a:t>
                      </a:r>
                      <a:endParaRPr lang="en-US" sz="2800" dirty="0" smtClean="0"/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2800" dirty="0" smtClean="0"/>
                        <a:t>Those</a:t>
                      </a:r>
                      <a:r>
                        <a:rPr lang="en-US" sz="2800" baseline="0" dirty="0" smtClean="0"/>
                        <a:t> living in low-oxygen environments (swamps, marshes)</a:t>
                      </a:r>
                    </a:p>
                    <a:p>
                      <a:pPr marL="742950" lvl="1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Living in digestive tracts of mammals</a:t>
                      </a: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Photosynthesis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Heterotroph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05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 err="1" smtClean="0"/>
              <a:t>Mesophile</a:t>
            </a:r>
            <a:r>
              <a:rPr lang="en-US" sz="3600" b="1" dirty="0" smtClean="0"/>
              <a:t> Example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Cow Guts…</a:t>
            </a:r>
          </a:p>
          <a:p>
            <a:pPr marL="0" indent="0">
              <a:buNone/>
            </a:pPr>
            <a:r>
              <a:rPr lang="en-US" b="1" dirty="0" err="1" smtClean="0"/>
              <a:t>Methanogenesis</a:t>
            </a:r>
            <a:r>
              <a:rPr lang="en-US" b="1" dirty="0"/>
              <a:t>: </a:t>
            </a:r>
            <a:r>
              <a:rPr lang="en-US" dirty="0"/>
              <a:t>an energy making process which produces methane as a by-product.</a:t>
            </a:r>
          </a:p>
          <a:p>
            <a:pPr indent="-342900"/>
            <a:r>
              <a:rPr lang="en-US" dirty="0" smtClean="0"/>
              <a:t>Occurs </a:t>
            </a:r>
            <a:r>
              <a:rPr lang="en-US" dirty="0"/>
              <a:t>in the digestive tract of animals or sediments of swamps.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3" y="2636912"/>
            <a:ext cx="46805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s://www.sciencenews.org/sites/default/files/sn-2015/112815_cowchart_re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67" y="2363913"/>
            <a:ext cx="4026179" cy="4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Oxygen Metabolism/ Habitat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221712"/>
              </p:ext>
            </p:extLst>
          </p:nvPr>
        </p:nvGraphicFramePr>
        <p:xfrm>
          <a:off x="395536" y="1412776"/>
          <a:ext cx="8229600" cy="47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Anaerobic and aerobic</a:t>
                      </a:r>
                      <a:r>
                        <a:rPr lang="en-US" sz="2800" baseline="0" dirty="0" smtClean="0"/>
                        <a:t> living conditions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Most are </a:t>
                      </a:r>
                      <a:r>
                        <a:rPr lang="en-US" sz="2800" baseline="0" dirty="0" err="1" smtClean="0"/>
                        <a:t>mesophiles</a:t>
                      </a:r>
                      <a:r>
                        <a:rPr lang="en-US" sz="2800" baseline="0" dirty="0" smtClean="0"/>
                        <a:t>, some extremophiles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Live soil, bodies, toilet bowls </a:t>
                      </a:r>
                      <a:r>
                        <a:rPr lang="en-US" sz="2800" baseline="0" dirty="0" err="1" smtClean="0"/>
                        <a:t>ect</a:t>
                      </a:r>
                      <a:r>
                        <a:rPr lang="en-US" sz="2800" baseline="0" dirty="0" smtClean="0"/>
                        <a:t>.</a:t>
                      </a: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Anaerobic</a:t>
                      </a:r>
                      <a:r>
                        <a:rPr lang="en-US" sz="2800" baseline="0" dirty="0" smtClean="0"/>
                        <a:t> and aerobic living conditions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Most are extremophiles, some </a:t>
                      </a:r>
                      <a:r>
                        <a:rPr lang="en-US" sz="2800" baseline="0" dirty="0" err="1" smtClean="0"/>
                        <a:t>mesophiles</a:t>
                      </a:r>
                      <a:endParaRPr lang="en-US" sz="28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baseline="0" dirty="0" smtClean="0"/>
                        <a:t>Live sediments of swamps, high salt </a:t>
                      </a:r>
                      <a:r>
                        <a:rPr lang="en-US" sz="2800" baseline="0" dirty="0" err="1" smtClean="0"/>
                        <a:t>enviros</a:t>
                      </a:r>
                      <a:r>
                        <a:rPr lang="en-US" sz="2800" baseline="0" dirty="0" smtClean="0"/>
                        <a:t> (Dead Sea), hot spring, Arctic Oceans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176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in Ecosystem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03058"/>
              </p:ext>
            </p:extLst>
          </p:nvPr>
        </p:nvGraphicFramePr>
        <p:xfrm>
          <a:off x="395536" y="1412776"/>
          <a:ext cx="8229600" cy="3899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sz="2800" dirty="0" smtClean="0"/>
                        <a:t>They are harmful and helpful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2800" dirty="0" smtClean="0"/>
                        <a:t>Decomposers and producers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2800" dirty="0" smtClean="0"/>
                        <a:t>Cause infection and sickness (pathogens)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Primary</a:t>
                      </a:r>
                      <a:r>
                        <a:rPr lang="en-US" sz="2800" baseline="0" dirty="0" smtClean="0"/>
                        <a:t> source of atmospheric methane and responsible for yearly methane emissions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64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Facts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347295"/>
              </p:ext>
            </p:extLst>
          </p:nvPr>
        </p:nvGraphicFramePr>
        <p:xfrm>
          <a:off x="395536" y="1412776"/>
          <a:ext cx="8229600" cy="5179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Ability of bacteria to develop antibiotic resistance is a serious concern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2800" dirty="0" smtClean="0"/>
                        <a:t>- Some bacteria produce endospores; which withstand extreme conditions for survival of that bacteria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Important</a:t>
                      </a:r>
                      <a:r>
                        <a:rPr lang="en-US" sz="2800" baseline="0" dirty="0" smtClean="0"/>
                        <a:t> but not well understood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17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540"/>
            <a:ext cx="4410840" cy="331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Endospore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13" y="1340768"/>
            <a:ext cx="4896544" cy="5256584"/>
          </a:xfrm>
        </p:spPr>
        <p:txBody>
          <a:bodyPr>
            <a:normAutofit/>
          </a:bodyPr>
          <a:lstStyle/>
          <a:p>
            <a:r>
              <a:rPr lang="en-US" dirty="0"/>
              <a:t>A dormant bacterial cell able to survive for long periods during extreme conditions</a:t>
            </a:r>
          </a:p>
          <a:p>
            <a:pPr lvl="1"/>
            <a:r>
              <a:rPr lang="en-US" dirty="0" err="1"/>
              <a:t>Ie</a:t>
            </a:r>
            <a:r>
              <a:rPr lang="en-US" dirty="0"/>
              <a:t>. High temperatures, toxic chemicals</a:t>
            </a:r>
          </a:p>
          <a:p>
            <a:pPr lvl="1"/>
            <a:endParaRPr lang="en-US" dirty="0"/>
          </a:p>
          <a:p>
            <a:r>
              <a:rPr lang="en-US" dirty="0"/>
              <a:t>Resistant structure that forms around the chromosomes when the cell is under stress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9020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Uses &amp; Benefits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775557"/>
              </p:ext>
            </p:extLst>
          </p:nvPr>
        </p:nvGraphicFramePr>
        <p:xfrm>
          <a:off x="395536" y="1412776"/>
          <a:ext cx="8229600" cy="347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CA" sz="2800" dirty="0" smtClean="0"/>
                        <a:t>Helpful bacteria lives in the digestive system and helps digest food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CA" sz="2800" dirty="0" smtClean="0"/>
                        <a:t>Food industry (cheese, yogurt)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Non-pathogenic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01317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7030A0"/>
                </a:solidFill>
              </a:rPr>
              <a:t>1</a:t>
            </a:r>
            <a:r>
              <a:rPr lang="en-CA" dirty="0"/>
              <a:t>. Read Section 2.1 (pages 46-53) The Prokaryotes: Eubacteria and </a:t>
            </a:r>
            <a:r>
              <a:rPr lang="en-CA" dirty="0" err="1"/>
              <a:t>Archaea</a:t>
            </a:r>
            <a:endParaRPr lang="en-CA" dirty="0"/>
          </a:p>
          <a:p>
            <a:r>
              <a:rPr lang="en-CA" dirty="0" smtClean="0"/>
              <a:t>With </a:t>
            </a:r>
            <a:r>
              <a:rPr lang="en-CA" dirty="0"/>
              <a:t>a partner fill out the tables for each kingdom</a:t>
            </a:r>
          </a:p>
          <a:p>
            <a:endParaRPr lang="en-CA" b="1" dirty="0" smtClean="0">
              <a:solidFill>
                <a:srgbClr val="7030A0"/>
              </a:solidFill>
            </a:endParaRPr>
          </a:p>
          <a:p>
            <a:r>
              <a:rPr lang="en-CA" b="1" dirty="0" smtClean="0">
                <a:solidFill>
                  <a:srgbClr val="7030A0"/>
                </a:solidFill>
              </a:rPr>
              <a:t>2</a:t>
            </a:r>
            <a:r>
              <a:rPr lang="en-CA" b="1" dirty="0">
                <a:solidFill>
                  <a:srgbClr val="7030A0"/>
                </a:solidFill>
              </a:rPr>
              <a:t>. </a:t>
            </a:r>
            <a:r>
              <a:rPr lang="en-CA" dirty="0"/>
              <a:t>Pg. 53. Questions # </a:t>
            </a:r>
            <a:r>
              <a:rPr lang="en-CA" dirty="0" smtClean="0"/>
              <a:t>1,3,12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187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Prokaryotes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Antibiotic Resistance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380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Bacteria and </a:t>
            </a:r>
            <a:r>
              <a:rPr lang="en-CA" dirty="0" err="1"/>
              <a:t>Archaea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/>
          </a:bodyPr>
          <a:lstStyle/>
          <a:p>
            <a:r>
              <a:rPr lang="en-CA" dirty="0"/>
              <a:t>Bad rep???</a:t>
            </a:r>
          </a:p>
          <a:p>
            <a:pPr lvl="1"/>
            <a:r>
              <a:rPr lang="en-CA" dirty="0"/>
              <a:t>Responsible for many human deaths and diseases each year </a:t>
            </a:r>
          </a:p>
          <a:p>
            <a:pPr lvl="1"/>
            <a:r>
              <a:rPr lang="en-CA" dirty="0"/>
              <a:t>Deaths of crops and </a:t>
            </a:r>
            <a:r>
              <a:rPr lang="en-CA" dirty="0" smtClean="0"/>
              <a:t>livestock</a:t>
            </a:r>
            <a:endParaRPr lang="en-CA" dirty="0"/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/>
              <a:t>Some bacteria play a very positive overall role on Earth</a:t>
            </a:r>
          </a:p>
          <a:p>
            <a:pPr lvl="1"/>
            <a:r>
              <a:rPr lang="en-CA" dirty="0"/>
              <a:t>Could not survive without them</a:t>
            </a:r>
          </a:p>
          <a:p>
            <a:pPr lvl="2"/>
            <a:r>
              <a:rPr lang="en-CA" dirty="0"/>
              <a:t>Decomposers, producers (key roles in ecosystems)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885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Harmful Bacteria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3" r="6123"/>
          <a:stretch/>
        </p:blipFill>
        <p:spPr bwMode="auto">
          <a:xfrm>
            <a:off x="-36512" y="1171117"/>
            <a:ext cx="3668885" cy="3482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873" y="1772816"/>
            <a:ext cx="4565127" cy="360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7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079"/>
            <a:ext cx="8232361" cy="617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460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Helpful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34" y="1196752"/>
            <a:ext cx="8229600" cy="4525963"/>
          </a:xfrm>
        </p:spPr>
        <p:txBody>
          <a:bodyPr/>
          <a:lstStyle/>
          <a:p>
            <a:r>
              <a:rPr lang="en-CA" dirty="0"/>
              <a:t>Probiotics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7"/>
            <a:ext cx="7649836" cy="41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459432"/>
            <a:ext cx="3670300" cy="34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2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Antibacterial Soaps: More harm than good?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88" y="1700808"/>
            <a:ext cx="5083323" cy="3049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878" y="3933056"/>
            <a:ext cx="3419785" cy="2781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9344" y="980728"/>
            <a:ext cx="3552852" cy="2664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3432" y="486663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71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Ted Talk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CA" dirty="0"/>
              <a:t>Why are antibiotic a miracle?</a:t>
            </a:r>
          </a:p>
          <a:p>
            <a:pPr marL="514350" indent="-514350">
              <a:buAutoNum type="arabicPeriod"/>
            </a:pPr>
            <a:r>
              <a:rPr lang="en-CA" dirty="0"/>
              <a:t>What is antibiotic resistance?</a:t>
            </a:r>
          </a:p>
          <a:p>
            <a:pPr marL="514350" indent="-514350">
              <a:buAutoNum type="arabicPeriod"/>
            </a:pPr>
            <a:r>
              <a:rPr lang="en-CA" dirty="0"/>
              <a:t>How do antibiotics protect life?</a:t>
            </a:r>
          </a:p>
          <a:p>
            <a:pPr marL="514350" indent="-514350">
              <a:buAutoNum type="arabicPeriod"/>
            </a:pPr>
            <a:r>
              <a:rPr lang="en-CA" dirty="0"/>
              <a:t>What are the factors that are contributing to antibiotic resistance?</a:t>
            </a:r>
          </a:p>
          <a:p>
            <a:pPr marL="514350" indent="-514350">
              <a:buAutoNum type="arabicPeriod"/>
            </a:pPr>
            <a:r>
              <a:rPr lang="en-CA" dirty="0"/>
              <a:t>What do we do now? What can you do</a:t>
            </a:r>
            <a:r>
              <a:rPr lang="en-CA" dirty="0" smtClean="0"/>
              <a:t>?</a:t>
            </a:r>
          </a:p>
          <a:p>
            <a:pPr marL="514350" indent="-514350">
              <a:buAutoNum type="arabicPeriod"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Harmful and Helpful Bacteria Research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147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2032585"/>
              </p:ext>
            </p:extLst>
          </p:nvPr>
        </p:nvGraphicFramePr>
        <p:xfrm>
          <a:off x="395536" y="1412776"/>
          <a:ext cx="8229600" cy="475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3981128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28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C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6872"/>
            <a:ext cx="5904656" cy="436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3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700808"/>
            <a:ext cx="2088232" cy="99412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Bacteria </a:t>
            </a:r>
            <a:br>
              <a:rPr lang="en-US" sz="2800" b="1" dirty="0">
                <a:solidFill>
                  <a:srgbClr val="0070C0"/>
                </a:solidFill>
              </a:rPr>
            </a:br>
            <a:r>
              <a:rPr lang="en-US" sz="2800" b="1" dirty="0">
                <a:solidFill>
                  <a:srgbClr val="0070C0"/>
                </a:solidFill>
              </a:rPr>
              <a:t>Shapes</a:t>
            </a:r>
            <a:endParaRPr lang="en-C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11" y="0"/>
            <a:ext cx="727280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83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630570"/>
              </p:ext>
            </p:extLst>
          </p:nvPr>
        </p:nvGraphicFramePr>
        <p:xfrm>
          <a:off x="395536" y="1412776"/>
          <a:ext cx="8229600" cy="261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20688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Bacteria</a:t>
                      </a:r>
                      <a:endParaRPr lang="en-CA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Kingdom </a:t>
                      </a:r>
                      <a:r>
                        <a:rPr lang="en-US" sz="3600" dirty="0" err="1" smtClean="0"/>
                        <a:t>Archaea</a:t>
                      </a:r>
                      <a:endParaRPr lang="en-CA" sz="3600" dirty="0"/>
                    </a:p>
                  </a:txBody>
                  <a:tcPr/>
                </a:tc>
              </a:tr>
              <a:tr h="1670484">
                <a:tc>
                  <a:txBody>
                    <a:bodyPr/>
                    <a:lstStyle/>
                    <a:p>
                      <a:r>
                        <a:rPr lang="en-CA" sz="2800" b="0" dirty="0" smtClean="0"/>
                        <a:t>- Most reproduce asexually via Binary fission (asexual)</a:t>
                      </a:r>
                    </a:p>
                    <a:p>
                      <a:r>
                        <a:rPr lang="en-CA" sz="2800" b="0" dirty="0" smtClean="0"/>
                        <a:t>- Conjugation (sexual)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Most reproduce via Binary fission (asexual)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800" dirty="0" smtClean="0"/>
                        <a:t>Some</a:t>
                      </a:r>
                      <a:r>
                        <a:rPr lang="en-US" sz="2800" baseline="0" dirty="0" smtClean="0"/>
                        <a:t> reproduce via conjugation</a:t>
                      </a:r>
                      <a:endParaRPr lang="en-CA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3933056"/>
            <a:ext cx="2578100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56605"/>
            <a:ext cx="2188399" cy="279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89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- Binary </a:t>
            </a:r>
            <a:r>
              <a:rPr lang="en-US" dirty="0"/>
              <a:t>Fission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84626"/>
            <a:ext cx="4968552" cy="552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4404" y="2278348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/>
              <a:t>Asexual reproduction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Cell divides into 2 identical cells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Most common form of reproduction in prokaryotes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84590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r>
              <a:rPr lang="en-US" dirty="0" smtClean="0"/>
              <a:t>Reproduction - Conjugation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03716"/>
            <a:ext cx="2754644" cy="2065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490" y="1203717"/>
            <a:ext cx="48075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One bacterial cell passes a copy of a plasmid to a nearby hollow </a:t>
            </a:r>
            <a:r>
              <a:rPr lang="en-US" sz="2000" dirty="0" err="1"/>
              <a:t>pilus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000" dirty="0"/>
              <a:t>Exchange genetic information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Sexual reproduction</a:t>
            </a:r>
          </a:p>
          <a:p>
            <a:endParaRPr lang="en-US" sz="2000" dirty="0"/>
          </a:p>
          <a:p>
            <a:r>
              <a:rPr lang="en-US" sz="2000" b="1" dirty="0"/>
              <a:t>Plasmid</a:t>
            </a:r>
            <a:r>
              <a:rPr lang="en-US" sz="2000" dirty="0"/>
              <a:t>: small loop of DNA often found in prokaryotic cells; usually contains a small number of genes</a:t>
            </a:r>
          </a:p>
          <a:p>
            <a:r>
              <a:rPr lang="en-US" sz="2000" dirty="0"/>
              <a:t>	-these genes are not essential for cellular function but often provide some advantages to the cell.</a:t>
            </a:r>
            <a:endParaRPr lang="en-CA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56" y="3376826"/>
            <a:ext cx="4011166" cy="3004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279" y="468159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EX. Genes that give bacteria resistance to antibiotics are often found on plasmids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44279" y="5604922"/>
            <a:ext cx="566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How Bacteria Talk to Each Other: Ted Talks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064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Types and Characteristics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466401"/>
              </p:ext>
            </p:extLst>
          </p:nvPr>
        </p:nvGraphicFramePr>
        <p:xfrm>
          <a:off x="395536" y="1412776"/>
          <a:ext cx="8229600" cy="517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1067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Kingdom Bacteria</a:t>
                      </a:r>
                      <a:endParaRPr lang="en-C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Kingdom </a:t>
                      </a:r>
                      <a:r>
                        <a:rPr lang="en-US" sz="3200" dirty="0" err="1" smtClean="0"/>
                        <a:t>Archaea</a:t>
                      </a:r>
                      <a:endParaRPr lang="en-CA" sz="3200" dirty="0"/>
                    </a:p>
                  </a:txBody>
                  <a:tcPr/>
                </a:tc>
              </a:tr>
              <a:tr h="4069241">
                <a:tc>
                  <a:txBody>
                    <a:bodyPr/>
                    <a:lstStyle/>
                    <a:p>
                      <a:r>
                        <a:rPr lang="en-CA" sz="2800" dirty="0" smtClean="0"/>
                        <a:t>- Prokaryotic</a:t>
                      </a:r>
                    </a:p>
                    <a:p>
                      <a:r>
                        <a:rPr lang="en-CA" sz="2800" dirty="0" smtClean="0"/>
                        <a:t>- Cells are variable in shape and size (</a:t>
                      </a:r>
                      <a:r>
                        <a:rPr lang="en-CA" sz="2800" dirty="0" err="1" smtClean="0"/>
                        <a:t>cocci</a:t>
                      </a:r>
                      <a:r>
                        <a:rPr lang="en-CA" sz="2800" dirty="0" smtClean="0"/>
                        <a:t>, bacilli, </a:t>
                      </a:r>
                      <a:r>
                        <a:rPr lang="en-CA" sz="2800" dirty="0" err="1" smtClean="0"/>
                        <a:t>spirilli</a:t>
                      </a:r>
                      <a:r>
                        <a:rPr lang="en-CA" sz="2800" dirty="0" smtClean="0"/>
                        <a:t>)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smtClean="0"/>
                        <a:t>Prokaryotic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smtClean="0"/>
                        <a:t>Cell membranes</a:t>
                      </a:r>
                      <a:r>
                        <a:rPr lang="en-US" sz="2400" baseline="0" dirty="0" smtClean="0"/>
                        <a:t> and walls have a unique chemical make up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/>
                        <a:t>Cell walls and membranes are much more resistant to physical and chemical disruptions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/>
                        <a:t>Similar shape to bacteria</a:t>
                      </a:r>
                      <a:endParaRPr lang="en-CA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22878"/>
            <a:ext cx="3384376" cy="21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71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9"/>
            <a:ext cx="8229600" cy="10801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 smtClean="0"/>
              <a:t>Extremophiles </a:t>
            </a:r>
            <a:r>
              <a:rPr lang="en-US" sz="4800" dirty="0"/>
              <a:t>vs. </a:t>
            </a:r>
            <a:r>
              <a:rPr lang="en-US" sz="4800" dirty="0" err="1"/>
              <a:t>Mesophiles</a:t>
            </a:r>
            <a:endParaRPr lang="en-CA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41" y="1700808"/>
            <a:ext cx="5897244" cy="4540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213" y="3332941"/>
            <a:ext cx="282428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374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473</TotalTime>
  <Words>581</Words>
  <Application>Microsoft Office PowerPoint</Application>
  <PresentationFormat>On-screen Show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Adjacency</vt:lpstr>
      <vt:lpstr>The Prokaryotes</vt:lpstr>
      <vt:lpstr>PowerPoint Presentation</vt:lpstr>
      <vt:lpstr>Diagram</vt:lpstr>
      <vt:lpstr>Bacteria  Shapes</vt:lpstr>
      <vt:lpstr>Reproduction</vt:lpstr>
      <vt:lpstr>Reproduction - Binary Fission</vt:lpstr>
      <vt:lpstr>Reproduction - Conjugation</vt:lpstr>
      <vt:lpstr>Cell Types and Characteristics</vt:lpstr>
      <vt:lpstr>PowerPoint Presentation</vt:lpstr>
      <vt:lpstr>Nutrition</vt:lpstr>
      <vt:lpstr>PowerPoint Presentation</vt:lpstr>
      <vt:lpstr>Oxygen Metabolism/ Habitat</vt:lpstr>
      <vt:lpstr>Role in Ecosystem</vt:lpstr>
      <vt:lpstr>Other Facts</vt:lpstr>
      <vt:lpstr>Endospore</vt:lpstr>
      <vt:lpstr>Human Uses &amp; Benefits</vt:lpstr>
      <vt:lpstr>The Prokaryotes</vt:lpstr>
      <vt:lpstr>Bacteria and Archaea</vt:lpstr>
      <vt:lpstr>Harmful Bacteria</vt:lpstr>
      <vt:lpstr>Helpful Bacteria</vt:lpstr>
      <vt:lpstr>Antibacterial Soaps: More harm than good?</vt:lpstr>
      <vt:lpstr>Ted Talk Questions</vt:lpstr>
    </vt:vector>
  </TitlesOfParts>
  <Company>UGDSB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Prokaryotes</dc:title>
  <dc:creator>Ally Buchan</dc:creator>
  <cp:lastModifiedBy>Susan Schenk</cp:lastModifiedBy>
  <cp:revision>56</cp:revision>
  <cp:lastPrinted>2017-05-17T15:38:29Z</cp:lastPrinted>
  <dcterms:created xsi:type="dcterms:W3CDTF">2016-09-22T17:04:16Z</dcterms:created>
  <dcterms:modified xsi:type="dcterms:W3CDTF">2017-05-23T12:31:34Z</dcterms:modified>
</cp:coreProperties>
</file>